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82" r:id="rId2"/>
    <p:sldId id="304" r:id="rId3"/>
    <p:sldId id="283" r:id="rId4"/>
    <p:sldId id="305" r:id="rId5"/>
    <p:sldId id="306" r:id="rId6"/>
    <p:sldId id="257" r:id="rId7"/>
    <p:sldId id="303" r:id="rId8"/>
    <p:sldId id="284" r:id="rId9"/>
    <p:sldId id="258" r:id="rId10"/>
    <p:sldId id="279" r:id="rId11"/>
    <p:sldId id="260" r:id="rId12"/>
    <p:sldId id="262" r:id="rId13"/>
    <p:sldId id="275" r:id="rId14"/>
    <p:sldId id="276" r:id="rId15"/>
    <p:sldId id="277" r:id="rId16"/>
    <p:sldId id="281" r:id="rId17"/>
    <p:sldId id="301" r:id="rId18"/>
    <p:sldId id="302" r:id="rId19"/>
    <p:sldId id="270" r:id="rId20"/>
    <p:sldId id="299" r:id="rId21"/>
    <p:sldId id="289" r:id="rId22"/>
    <p:sldId id="291" r:id="rId23"/>
    <p:sldId id="295" r:id="rId24"/>
    <p:sldId id="292" r:id="rId25"/>
    <p:sldId id="293" r:id="rId26"/>
    <p:sldId id="294" r:id="rId27"/>
    <p:sldId id="300" r:id="rId28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2DA2D-2D6C-4F7A-A8CD-5C3A4BC67F9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0CADF3B5-A9B0-42FE-81B3-ABF6C35707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sl-SI" b="1" i="0" u="none" strike="noStrike" cap="none" normalizeH="0" baseline="0" dirty="0" smtClean="0">
            <a:ln>
              <a:noFill/>
            </a:ln>
            <a:solidFill>
              <a:schemeClr val="folHlink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Uklanjanje</a:t>
          </a: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rgbClr val="43A30D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preostalog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- deponij</a:t>
          </a:r>
        </a:p>
      </dgm:t>
    </dgm:pt>
    <dgm:pt modelId="{ADC3280F-400A-4A2B-8B51-36412CA180FD}" type="parTrans" cxnId="{EDC705F9-C4DC-477A-BA27-9D78917680DA}">
      <dgm:prSet/>
      <dgm:spPr/>
      <dgm:t>
        <a:bodyPr/>
        <a:lstStyle/>
        <a:p>
          <a:endParaRPr lang="hr-HR"/>
        </a:p>
      </dgm:t>
    </dgm:pt>
    <dgm:pt modelId="{E75ADA00-A586-4AA1-9EED-526360CF52DF}" type="sibTrans" cxnId="{EDC705F9-C4DC-477A-BA27-9D78917680DA}">
      <dgm:prSet/>
      <dgm:spPr/>
      <dgm:t>
        <a:bodyPr/>
        <a:lstStyle/>
        <a:p>
          <a:endParaRPr lang="hr-HR"/>
        </a:p>
      </dgm:t>
    </dgm:pt>
    <dgm:pt modelId="{2A5F9397-886C-41CE-AF60-5C3C12F13B0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Razvrstavanje</a:t>
          </a:r>
        </a:p>
      </dgm:t>
    </dgm:pt>
    <dgm:pt modelId="{81916038-5D92-45A9-9D3E-686FEEE84884}" type="parTrans" cxnId="{A57C345B-E2EA-43E5-AAD3-BA5525DC0E40}">
      <dgm:prSet/>
      <dgm:spPr/>
      <dgm:t>
        <a:bodyPr/>
        <a:lstStyle/>
        <a:p>
          <a:endParaRPr lang="hr-HR"/>
        </a:p>
      </dgm:t>
    </dgm:pt>
    <dgm:pt modelId="{9667FA22-A6F4-405E-B648-0C55ADCAE53D}" type="sibTrans" cxnId="{A57C345B-E2EA-43E5-AAD3-BA5525DC0E40}">
      <dgm:prSet/>
      <dgm:spPr/>
      <dgm:t>
        <a:bodyPr/>
        <a:lstStyle/>
        <a:p>
          <a:endParaRPr lang="hr-HR"/>
        </a:p>
      </dgm:t>
    </dgm:pt>
    <dgm:pt modelId="{6E8EF6F2-8643-4AAE-B3E9-CA83964265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b="0" i="0" u="none" strike="noStrike" cap="none" normalizeH="0" baseline="0" dirty="0" smtClean="0">
            <a:ln>
              <a:noFill/>
            </a:ln>
            <a:solidFill>
              <a:schemeClr val="folHlink"/>
            </a:solidFill>
            <a:effectLst/>
            <a:latin typeface="Arial" charset="0"/>
            <a:cs typeface="Arial" charset="0"/>
          </a:endParaRPr>
        </a:p>
      </dgm:t>
    </dgm:pt>
    <dgm:pt modelId="{A1D67920-0F88-4BA5-B9A8-D1C25BD5E6F0}" type="parTrans" cxnId="{460BB4F2-5976-4E41-AD92-4992663DE2FF}">
      <dgm:prSet/>
      <dgm:spPr/>
      <dgm:t>
        <a:bodyPr/>
        <a:lstStyle/>
        <a:p>
          <a:endParaRPr lang="hr-HR"/>
        </a:p>
      </dgm:t>
    </dgm:pt>
    <dgm:pt modelId="{57A843BD-3A3B-4C51-A3B5-07932EFF6346}" type="sibTrans" cxnId="{460BB4F2-5976-4E41-AD92-4992663DE2FF}">
      <dgm:prSet/>
      <dgm:spPr/>
      <dgm:t>
        <a:bodyPr/>
        <a:lstStyle/>
        <a:p>
          <a:endParaRPr lang="hr-HR"/>
        </a:p>
      </dgm:t>
    </dgm:pt>
    <dgm:pt modelId="{6A7AFD20-AA2E-46CC-8298-AFF9C1BF68F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l-SI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charset="0"/>
            </a:rPr>
            <a:t>Skupljanje</a:t>
          </a:r>
          <a:endParaRPr kumimoji="0" lang="sl-SI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597231A5-42F8-4EC7-A7EE-DFD63549EB18}" type="parTrans" cxnId="{48406E6C-9D7E-4B7C-9594-A266FDE80A1E}">
      <dgm:prSet/>
      <dgm:spPr/>
      <dgm:t>
        <a:bodyPr/>
        <a:lstStyle/>
        <a:p>
          <a:endParaRPr lang="hr-HR"/>
        </a:p>
      </dgm:t>
    </dgm:pt>
    <dgm:pt modelId="{2591E2F8-7019-4D9E-B9EA-9500469F427F}" type="sibTrans" cxnId="{48406E6C-9D7E-4B7C-9594-A266FDE80A1E}">
      <dgm:prSet/>
      <dgm:spPr/>
      <dgm:t>
        <a:bodyPr/>
        <a:lstStyle/>
        <a:p>
          <a:endParaRPr lang="hr-HR"/>
        </a:p>
      </dgm:t>
    </dgm:pt>
    <dgm:pt modelId="{9321EF94-EBC3-4675-AAD0-6F2419366E44}" type="pres">
      <dgm:prSet presAssocID="{1712DA2D-2D6C-4F7A-A8CD-5C3A4BC67F95}" presName="cycle" presStyleCnt="0">
        <dgm:presLayoutVars>
          <dgm:dir/>
          <dgm:resizeHandles val="exact"/>
        </dgm:presLayoutVars>
      </dgm:prSet>
      <dgm:spPr/>
    </dgm:pt>
    <dgm:pt modelId="{5F5949F0-6ADB-4974-B370-E384D4F9BDA2}" type="pres">
      <dgm:prSet presAssocID="{0CADF3B5-A9B0-42FE-81B3-ABF6C3570723}" presName="dummy" presStyleCnt="0"/>
      <dgm:spPr/>
    </dgm:pt>
    <dgm:pt modelId="{8BA37AD9-E76F-4164-BED7-523A8E258C67}" type="pres">
      <dgm:prSet presAssocID="{0CADF3B5-A9B0-42FE-81B3-ABF6C3570723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7C7C0F-128F-4AEE-A4C2-77A7B0BEC0CB}" type="pres">
      <dgm:prSet presAssocID="{E75ADA00-A586-4AA1-9EED-526360CF52DF}" presName="sibTrans" presStyleLbl="node1" presStyleIdx="0" presStyleCnt="4"/>
      <dgm:spPr/>
      <dgm:t>
        <a:bodyPr/>
        <a:lstStyle/>
        <a:p>
          <a:endParaRPr lang="hr-HR"/>
        </a:p>
      </dgm:t>
    </dgm:pt>
    <dgm:pt modelId="{509DD1AA-9AE9-4E22-A957-81F0D00A3A97}" type="pres">
      <dgm:prSet presAssocID="{6A7AFD20-AA2E-46CC-8298-AFF9C1BF68F0}" presName="dummy" presStyleCnt="0"/>
      <dgm:spPr/>
    </dgm:pt>
    <dgm:pt modelId="{8F214048-A278-4A42-9491-D8E6345A9DA2}" type="pres">
      <dgm:prSet presAssocID="{6A7AFD20-AA2E-46CC-8298-AFF9C1BF68F0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F19079-D3DB-4C2F-9409-E3BE033D3044}" type="pres">
      <dgm:prSet presAssocID="{2591E2F8-7019-4D9E-B9EA-9500469F427F}" presName="sibTrans" presStyleLbl="node1" presStyleIdx="1" presStyleCnt="4"/>
      <dgm:spPr/>
      <dgm:t>
        <a:bodyPr/>
        <a:lstStyle/>
        <a:p>
          <a:endParaRPr lang="hr-HR"/>
        </a:p>
      </dgm:t>
    </dgm:pt>
    <dgm:pt modelId="{AAADD74E-8A24-4302-A81F-0E40F6A103C7}" type="pres">
      <dgm:prSet presAssocID="{2A5F9397-886C-41CE-AF60-5C3C12F13B02}" presName="dummy" presStyleCnt="0"/>
      <dgm:spPr/>
    </dgm:pt>
    <dgm:pt modelId="{CA2081E5-5033-406E-B267-B59E747EA0A3}" type="pres">
      <dgm:prSet presAssocID="{2A5F9397-886C-41CE-AF60-5C3C12F13B02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E170F9-58A5-4DA2-8071-4E4521175D68}" type="pres">
      <dgm:prSet presAssocID="{9667FA22-A6F4-405E-B648-0C55ADCAE53D}" presName="sibTrans" presStyleLbl="node1" presStyleIdx="2" presStyleCnt="4"/>
      <dgm:spPr/>
      <dgm:t>
        <a:bodyPr/>
        <a:lstStyle/>
        <a:p>
          <a:endParaRPr lang="hr-HR"/>
        </a:p>
      </dgm:t>
    </dgm:pt>
    <dgm:pt modelId="{90F4573E-1DE7-4F0D-B340-0E10BA160C48}" type="pres">
      <dgm:prSet presAssocID="{6E8EF6F2-8643-4AAE-B3E9-CA83964265B2}" presName="dummy" presStyleCnt="0"/>
      <dgm:spPr/>
    </dgm:pt>
    <dgm:pt modelId="{A11D9851-E0B1-432A-A00B-CE0B85E2AD7A}" type="pres">
      <dgm:prSet presAssocID="{6E8EF6F2-8643-4AAE-B3E9-CA83964265B2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3CFC0D8-2A7E-4B6F-84FA-CFC49238A3DE}" type="pres">
      <dgm:prSet presAssocID="{57A843BD-3A3B-4C51-A3B5-07932EFF6346}" presName="sibTrans" presStyleLbl="node1" presStyleIdx="3" presStyleCnt="4"/>
      <dgm:spPr/>
      <dgm:t>
        <a:bodyPr/>
        <a:lstStyle/>
        <a:p>
          <a:endParaRPr lang="hr-HR"/>
        </a:p>
      </dgm:t>
    </dgm:pt>
  </dgm:ptLst>
  <dgm:cxnLst>
    <dgm:cxn modelId="{B851BB54-B3E6-874B-8516-A20C435A7CDF}" type="presOf" srcId="{E75ADA00-A586-4AA1-9EED-526360CF52DF}" destId="{D37C7C0F-128F-4AEE-A4C2-77A7B0BEC0CB}" srcOrd="0" destOrd="0" presId="urn:microsoft.com/office/officeart/2005/8/layout/cycle1"/>
    <dgm:cxn modelId="{2A3DA3FD-DBAB-D746-890E-52E5DE9D3A8B}" type="presOf" srcId="{9667FA22-A6F4-405E-B648-0C55ADCAE53D}" destId="{54E170F9-58A5-4DA2-8071-4E4521175D68}" srcOrd="0" destOrd="0" presId="urn:microsoft.com/office/officeart/2005/8/layout/cycle1"/>
    <dgm:cxn modelId="{73FB4583-3B24-4D49-A078-E40AADCB7166}" type="presOf" srcId="{0CADF3B5-A9B0-42FE-81B3-ABF6C3570723}" destId="{8BA37AD9-E76F-4164-BED7-523A8E258C67}" srcOrd="0" destOrd="0" presId="urn:microsoft.com/office/officeart/2005/8/layout/cycle1"/>
    <dgm:cxn modelId="{EDC705F9-C4DC-477A-BA27-9D78917680DA}" srcId="{1712DA2D-2D6C-4F7A-A8CD-5C3A4BC67F95}" destId="{0CADF3B5-A9B0-42FE-81B3-ABF6C3570723}" srcOrd="0" destOrd="0" parTransId="{ADC3280F-400A-4A2B-8B51-36412CA180FD}" sibTransId="{E75ADA00-A586-4AA1-9EED-526360CF52DF}"/>
    <dgm:cxn modelId="{2FDA57D2-8831-C54E-BEDE-C9706EF6C472}" type="presOf" srcId="{6E8EF6F2-8643-4AAE-B3E9-CA83964265B2}" destId="{A11D9851-E0B1-432A-A00B-CE0B85E2AD7A}" srcOrd="0" destOrd="0" presId="urn:microsoft.com/office/officeart/2005/8/layout/cycle1"/>
    <dgm:cxn modelId="{F6355608-4A6A-3E40-B340-F72A2019CF1B}" type="presOf" srcId="{57A843BD-3A3B-4C51-A3B5-07932EFF6346}" destId="{F3CFC0D8-2A7E-4B6F-84FA-CFC49238A3DE}" srcOrd="0" destOrd="0" presId="urn:microsoft.com/office/officeart/2005/8/layout/cycle1"/>
    <dgm:cxn modelId="{1CBE7B5B-536D-BF4F-9EB4-6B3DB58D8C99}" type="presOf" srcId="{1712DA2D-2D6C-4F7A-A8CD-5C3A4BC67F95}" destId="{9321EF94-EBC3-4675-AAD0-6F2419366E44}" srcOrd="0" destOrd="0" presId="urn:microsoft.com/office/officeart/2005/8/layout/cycle1"/>
    <dgm:cxn modelId="{7FF37EE5-BA66-6A42-987A-A9EAA5286492}" type="presOf" srcId="{2591E2F8-7019-4D9E-B9EA-9500469F427F}" destId="{83F19079-D3DB-4C2F-9409-E3BE033D3044}" srcOrd="0" destOrd="0" presId="urn:microsoft.com/office/officeart/2005/8/layout/cycle1"/>
    <dgm:cxn modelId="{48406E6C-9D7E-4B7C-9594-A266FDE80A1E}" srcId="{1712DA2D-2D6C-4F7A-A8CD-5C3A4BC67F95}" destId="{6A7AFD20-AA2E-46CC-8298-AFF9C1BF68F0}" srcOrd="1" destOrd="0" parTransId="{597231A5-42F8-4EC7-A7EE-DFD63549EB18}" sibTransId="{2591E2F8-7019-4D9E-B9EA-9500469F427F}"/>
    <dgm:cxn modelId="{4AAD0024-9658-B743-A45D-66C9585D46E2}" type="presOf" srcId="{2A5F9397-886C-41CE-AF60-5C3C12F13B02}" destId="{CA2081E5-5033-406E-B267-B59E747EA0A3}" srcOrd="0" destOrd="0" presId="urn:microsoft.com/office/officeart/2005/8/layout/cycle1"/>
    <dgm:cxn modelId="{A57C345B-E2EA-43E5-AAD3-BA5525DC0E40}" srcId="{1712DA2D-2D6C-4F7A-A8CD-5C3A4BC67F95}" destId="{2A5F9397-886C-41CE-AF60-5C3C12F13B02}" srcOrd="2" destOrd="0" parTransId="{81916038-5D92-45A9-9D3E-686FEEE84884}" sibTransId="{9667FA22-A6F4-405E-B648-0C55ADCAE53D}"/>
    <dgm:cxn modelId="{CE99B063-D4C4-0C4C-943E-BD041626AFCE}" type="presOf" srcId="{6A7AFD20-AA2E-46CC-8298-AFF9C1BF68F0}" destId="{8F214048-A278-4A42-9491-D8E6345A9DA2}" srcOrd="0" destOrd="0" presId="urn:microsoft.com/office/officeart/2005/8/layout/cycle1"/>
    <dgm:cxn modelId="{460BB4F2-5976-4E41-AD92-4992663DE2FF}" srcId="{1712DA2D-2D6C-4F7A-A8CD-5C3A4BC67F95}" destId="{6E8EF6F2-8643-4AAE-B3E9-CA83964265B2}" srcOrd="3" destOrd="0" parTransId="{A1D67920-0F88-4BA5-B9A8-D1C25BD5E6F0}" sibTransId="{57A843BD-3A3B-4C51-A3B5-07932EFF6346}"/>
    <dgm:cxn modelId="{7EED0559-2FC0-A14F-BCE6-44B1B39BBA41}" type="presParOf" srcId="{9321EF94-EBC3-4675-AAD0-6F2419366E44}" destId="{5F5949F0-6ADB-4974-B370-E384D4F9BDA2}" srcOrd="0" destOrd="0" presId="urn:microsoft.com/office/officeart/2005/8/layout/cycle1"/>
    <dgm:cxn modelId="{FD76912E-5433-5B40-8392-B004C025C2F7}" type="presParOf" srcId="{9321EF94-EBC3-4675-AAD0-6F2419366E44}" destId="{8BA37AD9-E76F-4164-BED7-523A8E258C67}" srcOrd="1" destOrd="0" presId="urn:microsoft.com/office/officeart/2005/8/layout/cycle1"/>
    <dgm:cxn modelId="{C3BD7106-55D2-2049-BEE7-1719B5E1AC45}" type="presParOf" srcId="{9321EF94-EBC3-4675-AAD0-6F2419366E44}" destId="{D37C7C0F-128F-4AEE-A4C2-77A7B0BEC0CB}" srcOrd="2" destOrd="0" presId="urn:microsoft.com/office/officeart/2005/8/layout/cycle1"/>
    <dgm:cxn modelId="{EA4859B7-F548-A94B-A920-86D1BAFA1188}" type="presParOf" srcId="{9321EF94-EBC3-4675-AAD0-6F2419366E44}" destId="{509DD1AA-9AE9-4E22-A957-81F0D00A3A97}" srcOrd="3" destOrd="0" presId="urn:microsoft.com/office/officeart/2005/8/layout/cycle1"/>
    <dgm:cxn modelId="{6E82873A-3B15-4B41-B137-027F80F348ED}" type="presParOf" srcId="{9321EF94-EBC3-4675-AAD0-6F2419366E44}" destId="{8F214048-A278-4A42-9491-D8E6345A9DA2}" srcOrd="4" destOrd="0" presId="urn:microsoft.com/office/officeart/2005/8/layout/cycle1"/>
    <dgm:cxn modelId="{55C392D5-9237-924A-AAB9-55B22066E1C3}" type="presParOf" srcId="{9321EF94-EBC3-4675-AAD0-6F2419366E44}" destId="{83F19079-D3DB-4C2F-9409-E3BE033D3044}" srcOrd="5" destOrd="0" presId="urn:microsoft.com/office/officeart/2005/8/layout/cycle1"/>
    <dgm:cxn modelId="{EA034D89-72D6-6448-BB34-162D95A92331}" type="presParOf" srcId="{9321EF94-EBC3-4675-AAD0-6F2419366E44}" destId="{AAADD74E-8A24-4302-A81F-0E40F6A103C7}" srcOrd="6" destOrd="0" presId="urn:microsoft.com/office/officeart/2005/8/layout/cycle1"/>
    <dgm:cxn modelId="{08F0E1AE-0FBD-CD40-8160-17131824393C}" type="presParOf" srcId="{9321EF94-EBC3-4675-AAD0-6F2419366E44}" destId="{CA2081E5-5033-406E-B267-B59E747EA0A3}" srcOrd="7" destOrd="0" presId="urn:microsoft.com/office/officeart/2005/8/layout/cycle1"/>
    <dgm:cxn modelId="{787F6CC3-70A6-D349-92EC-CC9F991E0D6F}" type="presParOf" srcId="{9321EF94-EBC3-4675-AAD0-6F2419366E44}" destId="{54E170F9-58A5-4DA2-8071-4E4521175D68}" srcOrd="8" destOrd="0" presId="urn:microsoft.com/office/officeart/2005/8/layout/cycle1"/>
    <dgm:cxn modelId="{C1083B4C-0FD9-C743-8A9C-8EF7787EBD23}" type="presParOf" srcId="{9321EF94-EBC3-4675-AAD0-6F2419366E44}" destId="{90F4573E-1DE7-4F0D-B340-0E10BA160C48}" srcOrd="9" destOrd="0" presId="urn:microsoft.com/office/officeart/2005/8/layout/cycle1"/>
    <dgm:cxn modelId="{754756F4-CBEE-454D-A917-3DE3182A7469}" type="presParOf" srcId="{9321EF94-EBC3-4675-AAD0-6F2419366E44}" destId="{A11D9851-E0B1-432A-A00B-CE0B85E2AD7A}" srcOrd="10" destOrd="0" presId="urn:microsoft.com/office/officeart/2005/8/layout/cycle1"/>
    <dgm:cxn modelId="{536618B8-A9AF-7B4D-8C97-CF0E7B580ECB}" type="presParOf" srcId="{9321EF94-EBC3-4675-AAD0-6F2419366E44}" destId="{F3CFC0D8-2A7E-4B6F-84FA-CFC49238A3DE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2963216-5830-4CD8-B6D4-408CD08A5328}" type="datetimeFigureOut">
              <a:rPr lang="sr-Latn-CS" smtClean="0"/>
              <a:pPr/>
              <a:t>14.3.2012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866313C-39E9-4CD6-BE1B-52F9095234B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517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467600" cy="3352800"/>
          </a:xfrm>
        </p:spPr>
        <p:txBody>
          <a:bodyPr/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4572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3716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4008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28600"/>
            <a:ext cx="18859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8600"/>
            <a:ext cx="55054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695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76400"/>
            <a:ext cx="3695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76400"/>
            <a:ext cx="754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DDDDD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DDDDD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DDDDD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DDDDD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DDDDD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DDDDD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DDDDDD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sintec.h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direktor@git.hr" TargetMode="External"/><Relationship Id="rId2" Type="http://schemas.openxmlformats.org/officeDocument/2006/relationships/hyperlink" Target="http://www.youtube.com/watch?v=V_66D_SPTN0&amp;feature=youtube_gdata_play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denisterzic\Documents\DATA\ACCESS\CleanTrack\SVN\Reklamni%20materijali\Macintosh%20HD:Users:denisterzic:Documents:Microsoft%20User%20Data:Saved%20Attachments:cjene%20zbrinjavanja%20otpada%5b1%5d.doc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ur-lex.europa.eu/LexUriServ/LexUriServ.do?uri=CELEX:31999L0031:EN:NO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7620000" cy="2667000"/>
          </a:xfrm>
        </p:spPr>
        <p:txBody>
          <a:bodyPr/>
          <a:lstStyle/>
          <a:p>
            <a:r>
              <a:rPr lang="hr-HR" dirty="0" smtClean="0"/>
              <a:t>Clean Track</a:t>
            </a:r>
            <a:br>
              <a:rPr lang="hr-HR" dirty="0" smtClean="0"/>
            </a:br>
            <a:r>
              <a:rPr lang="hr-HR" dirty="0" smtClean="0"/>
              <a:t>smećomjer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676400"/>
          </a:xfrm>
        </p:spPr>
        <p:txBody>
          <a:bodyPr/>
          <a:lstStyle/>
          <a:p>
            <a:r>
              <a:rPr lang="hr-HR" dirty="0"/>
              <a:t>Denis Terzić</a:t>
            </a:r>
          </a:p>
          <a:p>
            <a:r>
              <a:rPr lang="hr-HR" dirty="0" smtClean="0"/>
              <a:t>TAGnology d.o.o.</a:t>
            </a:r>
          </a:p>
          <a:p>
            <a:r>
              <a:rPr lang="hr-HR" dirty="0" smtClean="0">
                <a:hlinkClick r:id="rId2"/>
              </a:rPr>
              <a:t>www.clean-track.</a:t>
            </a:r>
            <a:r>
              <a:rPr lang="hr-HR" dirty="0" smtClean="0"/>
              <a:t>com</a:t>
            </a:r>
          </a:p>
          <a:p>
            <a:endParaRPr lang="hr-HR" dirty="0"/>
          </a:p>
        </p:txBody>
      </p:sp>
      <p:pic>
        <p:nvPicPr>
          <p:cNvPr id="4" name="Picture 3" descr="samo 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1" y="381000"/>
            <a:ext cx="3049948" cy="121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03694" y="6324600"/>
            <a:ext cx="2087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Vinkovci</a:t>
            </a:r>
            <a:r>
              <a:rPr lang="en-US" dirty="0" smtClean="0"/>
              <a:t>, 24.06.2011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231187" cy="1295400"/>
          </a:xfrm>
        </p:spPr>
        <p:txBody>
          <a:bodyPr/>
          <a:lstStyle/>
          <a:p>
            <a:r>
              <a:rPr lang="sl-SI" sz="3800" b="1" dirty="0" smtClean="0">
                <a:solidFill>
                  <a:schemeClr val="bg1"/>
                </a:solidFill>
              </a:rPr>
              <a:t>POSLJEDICE te odluke:</a:t>
            </a:r>
            <a:endParaRPr lang="sl-SI" sz="3800" dirty="0">
              <a:solidFill>
                <a:schemeClr val="bg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dirty="0" smtClean="0">
                <a:solidFill>
                  <a:schemeClr val="bg1"/>
                </a:solidFill>
              </a:rPr>
              <a:t>Troškovi odvoza i saniranja otpada rastu…</a:t>
            </a:r>
            <a:r>
              <a:rPr lang="sl-SI" dirty="0">
                <a:solidFill>
                  <a:schemeClr val="bg1"/>
                </a:solidFill>
              </a:rPr>
              <a:t/>
            </a:r>
            <a:br>
              <a:rPr lang="sl-SI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l-SI" dirty="0" smtClean="0">
                <a:solidFill>
                  <a:schemeClr val="bg1"/>
                </a:solidFill>
              </a:rPr>
              <a:t>Troškovi se prenose na onečišćivaća, koji postaj osjetljiv na rast troškova…</a:t>
            </a:r>
            <a:endParaRPr lang="sl-SI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sl-SI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l-SI" dirty="0" smtClean="0">
                <a:solidFill>
                  <a:schemeClr val="bg1"/>
                </a:solidFill>
              </a:rPr>
              <a:t>Onečišćivači zahtjevaju </a:t>
            </a:r>
            <a:r>
              <a:rPr lang="sl-SI" dirty="0">
                <a:solidFill>
                  <a:schemeClr val="bg1"/>
                </a:solidFill>
              </a:rPr>
              <a:t>transparentnost…</a:t>
            </a:r>
            <a:br>
              <a:rPr lang="sl-SI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sl-SI" dirty="0">
                <a:solidFill>
                  <a:schemeClr val="bg1"/>
                </a:solidFill>
              </a:rPr>
              <a:t>Potreba </a:t>
            </a:r>
            <a:r>
              <a:rPr lang="sl-SI" dirty="0" smtClean="0">
                <a:solidFill>
                  <a:schemeClr val="bg1"/>
                </a:solidFill>
              </a:rPr>
              <a:t>za Clean Track… 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Clean Track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43800" cy="51054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Sustav koji omogućava naplatu komunalnih usluga prema kriteriju količine i svojstava otpada uz primjenu načela “onečišćivač plaća“.</a:t>
            </a:r>
          </a:p>
          <a:p>
            <a:r>
              <a:rPr lang="hr-HR" dirty="0" smtClean="0"/>
              <a:t>Novi načni naplate potiču recikliranje i odvajanje otpada u posude:</a:t>
            </a:r>
          </a:p>
          <a:p>
            <a:pPr lvl="1"/>
            <a:r>
              <a:rPr lang="hr-HR" dirty="0" smtClean="0"/>
              <a:t>„plati prema volumenu“</a:t>
            </a:r>
          </a:p>
          <a:p>
            <a:pPr lvl="1"/>
            <a:r>
              <a:rPr lang="hr-HR" dirty="0" smtClean="0"/>
              <a:t>„plati prema težni“</a:t>
            </a:r>
          </a:p>
          <a:p>
            <a:pPr lvl="1"/>
            <a:r>
              <a:rPr lang="hr-HR" dirty="0" smtClean="0"/>
              <a:t>„plati prema bacanju“</a:t>
            </a:r>
          </a:p>
          <a:p>
            <a:pPr lvl="1"/>
            <a:r>
              <a:rPr lang="hr-HR" dirty="0" smtClean="0"/>
              <a:t>“plati prema vrsti otpada”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Picture 5" descr="waste_three_b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0"/>
            <a:ext cx="2687899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8229600" cy="1143000"/>
          </a:xfrm>
        </p:spPr>
        <p:txBody>
          <a:bodyPr>
            <a:normAutofit/>
          </a:bodyPr>
          <a:lstStyle/>
          <a:p>
            <a:r>
              <a:rPr lang="hr-HR" dirty="0" smtClean="0"/>
              <a:t>Zakonska regulativa: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7543800" cy="4419600"/>
          </a:xfrm>
        </p:spPr>
        <p:txBody>
          <a:bodyPr/>
          <a:lstStyle/>
          <a:p>
            <a:r>
              <a:rPr lang="hr-HR" i="1" dirty="0" smtClean="0"/>
              <a:t>Zakon o zaštiti potrošača - Glava IV - Javne usluge koje se pružaju potrošačima,  Članak 24.</a:t>
            </a:r>
            <a:endParaRPr lang="hr-HR" dirty="0" smtClean="0"/>
          </a:p>
          <a:p>
            <a:r>
              <a:rPr lang="hr-HR" i="1" dirty="0" smtClean="0"/>
              <a:t>Zakon o otpadu - Glava II - Gospodarenje otpadom, Članak 6., </a:t>
            </a:r>
            <a:r>
              <a:rPr lang="hr-HR" dirty="0" smtClean="0"/>
              <a:t>Članak 17.</a:t>
            </a:r>
          </a:p>
          <a:p>
            <a:r>
              <a:rPr lang="hr-HR" i="1" dirty="0" smtClean="0"/>
              <a:t>Zakon o zaštiti na radu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382000" cy="1371600"/>
          </a:xfrm>
        </p:spPr>
        <p:txBody>
          <a:bodyPr>
            <a:noAutofit/>
          </a:bodyPr>
          <a:lstStyle/>
          <a:p>
            <a:r>
              <a:rPr lang="hr-HR" sz="3200" i="1" dirty="0" smtClean="0"/>
              <a:t>Zakon o zaštiti potrošača </a:t>
            </a:r>
            <a:br>
              <a:rPr lang="hr-HR" sz="3200" i="1" dirty="0" smtClean="0"/>
            </a:br>
            <a:r>
              <a:rPr lang="hr-HR" sz="3200" i="1" dirty="0" smtClean="0"/>
              <a:t>Glava IV - Javne usluge koje se pružaju potrošačima,  Članak 24.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75438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400" dirty="0" smtClean="0">
                <a:latin typeface="Arial Narrow" pitchFamily="34" charset="0"/>
              </a:rPr>
              <a:t>Glava IV.</a:t>
            </a:r>
          </a:p>
          <a:p>
            <a:pPr>
              <a:lnSpc>
                <a:spcPct val="90000"/>
              </a:lnSpc>
              <a:spcAft>
                <a:spcPts val="700"/>
              </a:spcAft>
            </a:pPr>
            <a:r>
              <a:rPr lang="hr-HR" sz="2400" dirty="0" smtClean="0">
                <a:latin typeface="Arial Narrow" pitchFamily="34" charset="0"/>
              </a:rPr>
              <a:t>JAVNE USLUGE KOJE SE PRUŽAJU POTROŠAČIMA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400" dirty="0" smtClean="0">
                <a:latin typeface="Arial Narrow" pitchFamily="34" charset="0"/>
              </a:rPr>
              <a:t>Članak 24.</a:t>
            </a:r>
          </a:p>
          <a:p>
            <a:pPr>
              <a:lnSpc>
                <a:spcPct val="90000"/>
              </a:lnSpc>
              <a:spcAft>
                <a:spcPts val="400"/>
              </a:spcAft>
              <a:buFont typeface="Wingdings" pitchFamily="2" charset="2"/>
              <a:buNone/>
            </a:pPr>
            <a:r>
              <a:rPr lang="hr-HR" sz="2000" dirty="0" smtClean="0">
                <a:latin typeface="Arial Narrow" pitchFamily="34" charset="0"/>
              </a:rPr>
              <a:t>(1) U smislu ovoga Zakona javnim uslugama smatraju se distribucija električne energije, opskrba električnom energijom, distribucija plina, opskrba plinom, distribucija toplinske energije, opskrba toplinskom energijom, opskrba pitkom vodom, odvodnja i pročišćavanje otpadnih voda, prijevoz putnika u javnom prometu, poštanske usluge, održavanje čistoće, </a:t>
            </a:r>
            <a:r>
              <a:rPr lang="hr-HR" sz="2400" b="1" dirty="0" smtClean="0">
                <a:latin typeface="Arial Narrow" pitchFamily="34" charset="0"/>
              </a:rPr>
              <a:t>odlaganje komunalnog otpada</a:t>
            </a:r>
            <a:r>
              <a:rPr lang="hr-HR" sz="2000" b="1" dirty="0" smtClean="0">
                <a:latin typeface="Arial Narrow" pitchFamily="34" charset="0"/>
              </a:rPr>
              <a:t>,</a:t>
            </a:r>
            <a:r>
              <a:rPr lang="hr-HR" sz="2000" dirty="0" smtClean="0">
                <a:latin typeface="Arial Narrow" pitchFamily="34" charset="0"/>
              </a:rPr>
              <a:t> održavanje groblja i krematorija i prijevoz pokojnika, obavljanje dimnjačarskih poslova i javne telekomunikacijske usluge.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sz="2400" b="1" dirty="0" smtClean="0">
                <a:latin typeface="Arial Narrow" pitchFamily="34" charset="0"/>
              </a:rPr>
              <a:t>(3) Prodaja potrošačima javnih usluga, kada to priroda javne usluge dopušta, mora biti obračunata prema potrošnji.</a:t>
            </a:r>
            <a:r>
              <a:rPr lang="hr-HR" sz="2000" dirty="0" smtClean="0"/>
              <a:t/>
            </a:r>
            <a:br>
              <a:rPr lang="hr-HR" sz="2000" dirty="0" smtClean="0"/>
            </a:b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8229600" cy="1143000"/>
          </a:xfrm>
        </p:spPr>
        <p:txBody>
          <a:bodyPr>
            <a:noAutofit/>
          </a:bodyPr>
          <a:lstStyle/>
          <a:p>
            <a:r>
              <a:rPr lang="hr-HR" sz="3600" i="1" dirty="0" smtClean="0"/>
              <a:t>Zakon o otpadu</a:t>
            </a:r>
            <a:br>
              <a:rPr lang="hr-HR" sz="3600" i="1" dirty="0" smtClean="0"/>
            </a:br>
            <a:r>
              <a:rPr lang="hr-HR" sz="3600" i="1" dirty="0" smtClean="0"/>
              <a:t>Glava II - Gospodarenje otpadom, </a:t>
            </a:r>
            <a:br>
              <a:rPr lang="hr-HR" sz="3600" i="1" dirty="0" smtClean="0"/>
            </a:br>
            <a:r>
              <a:rPr lang="hr-HR" sz="3600" i="1" dirty="0" smtClean="0"/>
              <a:t>Članak 6., </a:t>
            </a:r>
            <a:r>
              <a:rPr lang="hr-HR" sz="3600" dirty="0" smtClean="0"/>
              <a:t>Članak 17.</a:t>
            </a:r>
            <a:br>
              <a:rPr lang="hr-HR" sz="3600" dirty="0" smtClean="0"/>
            </a:b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400" dirty="0" smtClean="0">
                <a:latin typeface="Arial Narrow" pitchFamily="34" charset="0"/>
              </a:rPr>
              <a:t>Troškovi gospodarenja otpadom </a:t>
            </a:r>
          </a:p>
          <a:p>
            <a:pPr>
              <a:buNone/>
            </a:pPr>
            <a:r>
              <a:rPr lang="hr-HR" sz="2400" dirty="0" smtClean="0">
                <a:latin typeface="Arial Narrow" pitchFamily="34" charset="0"/>
              </a:rPr>
              <a:t>Članak 17.</a:t>
            </a:r>
          </a:p>
          <a:p>
            <a:pPr>
              <a:buNone/>
            </a:pPr>
            <a:r>
              <a:rPr lang="hr-HR" sz="2800" dirty="0" smtClean="0">
                <a:latin typeface="Arial Narrow" pitchFamily="34" charset="0"/>
              </a:rPr>
              <a:t>(1) Troškovi gospodarenja otpadom obračunavaju se prema kriteriju količine i svojstvu otpada uz primjenu načela »onečišćivač plaća«.</a:t>
            </a:r>
          </a:p>
          <a:p>
            <a:pPr>
              <a:buNone/>
            </a:pPr>
            <a:endParaRPr lang="hr-HR" sz="2800" dirty="0" smtClean="0">
              <a:latin typeface="Arial Narrow" pitchFamily="34" charset="0"/>
            </a:endParaRPr>
          </a:p>
          <a:p>
            <a:pPr>
              <a:buNone/>
            </a:pPr>
            <a:r>
              <a:rPr lang="hr-HR" sz="2400" b="1" dirty="0" smtClean="0">
                <a:latin typeface="Arial Narrow" pitchFamily="34" charset="0"/>
              </a:rPr>
              <a:t>Zakon o otpadu</a:t>
            </a:r>
          </a:p>
          <a:p>
            <a:pPr>
              <a:buNone/>
            </a:pPr>
            <a:r>
              <a:rPr lang="hr-HR" sz="2400" dirty="0" smtClean="0">
                <a:latin typeface="Arial Narrow" pitchFamily="34" charset="0"/>
              </a:rPr>
              <a:t>(1) Gospodarenje otpadom se temelji na uvažavanju opće­prihvaćenih načela zaštite okoliša, uređenih posebnim propisima, poštivanju načela međunarodnog prava zaštite okoliša, uvaža­vanju znanstvenih spoznaja i najbolje svjetske prakse, a osobito na sljedećim načelima:</a:t>
            </a:r>
          </a:p>
          <a:p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i="1" dirty="0" smtClean="0"/>
              <a:t>Zakon o zaštiti na radu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1600" y="4800600"/>
            <a:ext cx="7543800" cy="1600200"/>
          </a:xfrm>
        </p:spPr>
        <p:txBody>
          <a:bodyPr/>
          <a:lstStyle/>
          <a:p>
            <a:r>
              <a:rPr lang="hr-HR" dirty="0" smtClean="0"/>
              <a:t>Manje bolovanja</a:t>
            </a:r>
          </a:p>
          <a:p>
            <a:r>
              <a:rPr lang="hr-HR" dirty="0" smtClean="0"/>
              <a:t>Duži radni vijek</a:t>
            </a:r>
            <a:endParaRPr lang="hr-HR" dirty="0"/>
          </a:p>
        </p:txBody>
      </p:sp>
      <p:pic>
        <p:nvPicPr>
          <p:cNvPr id="5" name="Picture 4" descr="PB16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7526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2588" cy="1785937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/>
            </a:r>
            <a:br>
              <a:rPr lang="sl-SI" dirty="0">
                <a:solidFill>
                  <a:schemeClr val="bg1"/>
                </a:solidFill>
              </a:rPr>
            </a:br>
            <a:r>
              <a:rPr lang="sl-SI" sz="4000" b="1" dirty="0" smtClean="0">
                <a:solidFill>
                  <a:schemeClr val="bg1"/>
                </a:solidFill>
              </a:rPr>
              <a:t>Uspostavljanje relacije</a:t>
            </a:r>
            <a:r>
              <a:rPr lang="sl-SI" sz="4000" dirty="0">
                <a:solidFill>
                  <a:schemeClr val="bg1"/>
                </a:solidFill>
              </a:rPr>
              <a:t>:</a:t>
            </a:r>
            <a:br>
              <a:rPr lang="sl-SI" sz="4000" dirty="0">
                <a:solidFill>
                  <a:schemeClr val="bg1"/>
                </a:solidFill>
              </a:rPr>
            </a:br>
            <a:r>
              <a:rPr lang="sl-SI" sz="4000" dirty="0" smtClean="0">
                <a:solidFill>
                  <a:schemeClr val="bg1"/>
                </a:solidFill>
              </a:rPr>
              <a:t>posuda (broj </a:t>
            </a:r>
            <a:r>
              <a:rPr lang="sl-SI" sz="4000" dirty="0">
                <a:solidFill>
                  <a:schemeClr val="bg1"/>
                </a:solidFill>
              </a:rPr>
              <a:t>čipa) – </a:t>
            </a:r>
            <a:r>
              <a:rPr lang="sl-SI" sz="4000" dirty="0" smtClean="0">
                <a:solidFill>
                  <a:schemeClr val="bg1"/>
                </a:solidFill>
              </a:rPr>
              <a:t>korisnik </a:t>
            </a:r>
            <a:r>
              <a:rPr lang="sl-SI" sz="4000" dirty="0">
                <a:solidFill>
                  <a:schemeClr val="bg1"/>
                </a:solidFill>
              </a:rPr>
              <a:t>- baza </a:t>
            </a:r>
            <a:r>
              <a:rPr lang="sl-SI" sz="4000" dirty="0" smtClean="0">
                <a:solidFill>
                  <a:schemeClr val="bg1"/>
                </a:solidFill>
              </a:rPr>
              <a:t>podataka</a:t>
            </a:r>
            <a:endParaRPr lang="sl-SI" sz="4000" dirty="0">
              <a:solidFill>
                <a:schemeClr val="bg1"/>
              </a:solidFill>
            </a:endParaRPr>
          </a:p>
        </p:txBody>
      </p:sp>
      <p:pic>
        <p:nvPicPr>
          <p:cNvPr id="30723" name="Picture 3" descr="MGB SW schar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63" y="2492375"/>
            <a:ext cx="1887537" cy="2768600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 l="21614" t="38194" r="53906" b="34723"/>
          <a:stretch>
            <a:fillRect/>
          </a:stretch>
        </p:blipFill>
        <p:spPr bwMode="auto">
          <a:xfrm>
            <a:off x="6133183" y="3505199"/>
            <a:ext cx="2615529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810000" y="3200400"/>
            <a:ext cx="2292350" cy="2968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r-HR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95600" y="5334000"/>
            <a:ext cx="2274888" cy="1262062"/>
            <a:chOff x="4184" y="4006"/>
            <a:chExt cx="4052" cy="2573"/>
          </a:xfrm>
        </p:grpSpPr>
        <p:sp>
          <p:nvSpPr>
            <p:cNvPr id="30728" name="Freeform 8"/>
            <p:cNvSpPr>
              <a:spLocks/>
            </p:cNvSpPr>
            <p:nvPr/>
          </p:nvSpPr>
          <p:spPr bwMode="auto">
            <a:xfrm>
              <a:off x="4184" y="4006"/>
              <a:ext cx="4052" cy="2573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595" y="0"/>
                </a:cxn>
                <a:cxn ang="0">
                  <a:pos x="1600" y="0"/>
                </a:cxn>
                <a:cxn ang="0">
                  <a:pos x="1606" y="1"/>
                </a:cxn>
                <a:cxn ang="0">
                  <a:pos x="1611" y="3"/>
                </a:cxn>
                <a:cxn ang="0">
                  <a:pos x="1614" y="6"/>
                </a:cxn>
                <a:cxn ang="0">
                  <a:pos x="1617" y="10"/>
                </a:cxn>
                <a:cxn ang="0">
                  <a:pos x="1619" y="15"/>
                </a:cxn>
                <a:cxn ang="0">
                  <a:pos x="1621" y="20"/>
                </a:cxn>
                <a:cxn ang="0">
                  <a:pos x="1621" y="25"/>
                </a:cxn>
                <a:cxn ang="0">
                  <a:pos x="1621" y="1004"/>
                </a:cxn>
                <a:cxn ang="0">
                  <a:pos x="1621" y="1009"/>
                </a:cxn>
                <a:cxn ang="0">
                  <a:pos x="1619" y="1014"/>
                </a:cxn>
                <a:cxn ang="0">
                  <a:pos x="1617" y="1019"/>
                </a:cxn>
                <a:cxn ang="0">
                  <a:pos x="1614" y="1022"/>
                </a:cxn>
                <a:cxn ang="0">
                  <a:pos x="1611" y="1026"/>
                </a:cxn>
                <a:cxn ang="0">
                  <a:pos x="1606" y="1027"/>
                </a:cxn>
                <a:cxn ang="0">
                  <a:pos x="1600" y="1029"/>
                </a:cxn>
                <a:cxn ang="0">
                  <a:pos x="1595" y="1029"/>
                </a:cxn>
                <a:cxn ang="0">
                  <a:pos x="26" y="1029"/>
                </a:cxn>
                <a:cxn ang="0">
                  <a:pos x="21" y="1029"/>
                </a:cxn>
                <a:cxn ang="0">
                  <a:pos x="15" y="1027"/>
                </a:cxn>
                <a:cxn ang="0">
                  <a:pos x="10" y="1026"/>
                </a:cxn>
                <a:cxn ang="0">
                  <a:pos x="7" y="1022"/>
                </a:cxn>
                <a:cxn ang="0">
                  <a:pos x="4" y="1019"/>
                </a:cxn>
                <a:cxn ang="0">
                  <a:pos x="2" y="1014"/>
                </a:cxn>
                <a:cxn ang="0">
                  <a:pos x="0" y="1009"/>
                </a:cxn>
                <a:cxn ang="0">
                  <a:pos x="0" y="1004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2" y="15"/>
                </a:cxn>
                <a:cxn ang="0">
                  <a:pos x="4" y="10"/>
                </a:cxn>
                <a:cxn ang="0">
                  <a:pos x="7" y="6"/>
                </a:cxn>
                <a:cxn ang="0">
                  <a:pos x="10" y="3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6" y="0"/>
                </a:cxn>
              </a:cxnLst>
              <a:rect l="0" t="0" r="r" b="b"/>
              <a:pathLst>
                <a:path w="1621" h="1029">
                  <a:moveTo>
                    <a:pt x="26" y="0"/>
                  </a:moveTo>
                  <a:lnTo>
                    <a:pt x="1595" y="0"/>
                  </a:lnTo>
                  <a:lnTo>
                    <a:pt x="1600" y="0"/>
                  </a:lnTo>
                  <a:lnTo>
                    <a:pt x="1606" y="1"/>
                  </a:lnTo>
                  <a:lnTo>
                    <a:pt x="1611" y="3"/>
                  </a:lnTo>
                  <a:lnTo>
                    <a:pt x="1614" y="6"/>
                  </a:lnTo>
                  <a:lnTo>
                    <a:pt x="1617" y="10"/>
                  </a:lnTo>
                  <a:lnTo>
                    <a:pt x="1619" y="15"/>
                  </a:lnTo>
                  <a:lnTo>
                    <a:pt x="1621" y="20"/>
                  </a:lnTo>
                  <a:lnTo>
                    <a:pt x="1621" y="25"/>
                  </a:lnTo>
                  <a:lnTo>
                    <a:pt x="1621" y="1004"/>
                  </a:lnTo>
                  <a:lnTo>
                    <a:pt x="1621" y="1009"/>
                  </a:lnTo>
                  <a:lnTo>
                    <a:pt x="1619" y="1014"/>
                  </a:lnTo>
                  <a:lnTo>
                    <a:pt x="1617" y="1019"/>
                  </a:lnTo>
                  <a:lnTo>
                    <a:pt x="1614" y="1022"/>
                  </a:lnTo>
                  <a:lnTo>
                    <a:pt x="1611" y="1026"/>
                  </a:lnTo>
                  <a:lnTo>
                    <a:pt x="1606" y="1027"/>
                  </a:lnTo>
                  <a:lnTo>
                    <a:pt x="1600" y="1029"/>
                  </a:lnTo>
                  <a:lnTo>
                    <a:pt x="1595" y="1029"/>
                  </a:lnTo>
                  <a:lnTo>
                    <a:pt x="26" y="1029"/>
                  </a:lnTo>
                  <a:lnTo>
                    <a:pt x="21" y="1029"/>
                  </a:lnTo>
                  <a:lnTo>
                    <a:pt x="15" y="1027"/>
                  </a:lnTo>
                  <a:lnTo>
                    <a:pt x="10" y="1026"/>
                  </a:lnTo>
                  <a:lnTo>
                    <a:pt x="7" y="1022"/>
                  </a:lnTo>
                  <a:lnTo>
                    <a:pt x="4" y="1019"/>
                  </a:lnTo>
                  <a:lnTo>
                    <a:pt x="2" y="1014"/>
                  </a:lnTo>
                  <a:lnTo>
                    <a:pt x="0" y="1009"/>
                  </a:lnTo>
                  <a:lnTo>
                    <a:pt x="0" y="100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0"/>
                  </a:lnTo>
                </a:path>
              </a:pathLst>
            </a:custGeom>
            <a:noFill/>
            <a:ln w="4763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4427" y="5931"/>
              <a:ext cx="357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900">
                  <a:solidFill>
                    <a:srgbClr val="000000"/>
                  </a:solidFill>
                  <a:cs typeface="Times New Roman" pitchFamily="18" charset="0"/>
                </a:rPr>
                <a:t>240 l</a:t>
              </a:r>
              <a:endParaRPr lang="en-GB" sz="1400">
                <a:cs typeface="Arial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4427" y="6197"/>
              <a:ext cx="63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GB" sz="1000" dirty="0">
                  <a:solidFill>
                    <a:srgbClr val="000000"/>
                  </a:solidFill>
                  <a:cs typeface="Times New Roman" pitchFamily="18" charset="0"/>
                </a:rPr>
                <a:t>Organic</a:t>
              </a:r>
              <a:endParaRPr lang="en-GB" sz="1400" dirty="0">
                <a:cs typeface="Arial" charset="0"/>
              </a:endParaRPr>
            </a:p>
          </p:txBody>
        </p:sp>
        <p:sp>
          <p:nvSpPr>
            <p:cNvPr id="30731" name="Freeform 11"/>
            <p:cNvSpPr>
              <a:spLocks/>
            </p:cNvSpPr>
            <p:nvPr/>
          </p:nvSpPr>
          <p:spPr bwMode="auto">
            <a:xfrm>
              <a:off x="5616" y="4292"/>
              <a:ext cx="110" cy="338"/>
            </a:xfrm>
            <a:custGeom>
              <a:avLst/>
              <a:gdLst/>
              <a:ahLst/>
              <a:cxnLst>
                <a:cxn ang="0">
                  <a:pos x="44" y="135"/>
                </a:cxn>
                <a:cxn ang="0">
                  <a:pos x="23" y="135"/>
                </a:cxn>
                <a:cxn ang="0">
                  <a:pos x="23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135"/>
                </a:cxn>
              </a:cxnLst>
              <a:rect l="0" t="0" r="r" b="b"/>
              <a:pathLst>
                <a:path w="44" h="135">
                  <a:moveTo>
                    <a:pt x="44" y="135"/>
                  </a:moveTo>
                  <a:lnTo>
                    <a:pt x="23" y="135"/>
                  </a:lnTo>
                  <a:lnTo>
                    <a:pt x="23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1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32" name="Freeform 12"/>
            <p:cNvSpPr>
              <a:spLocks/>
            </p:cNvSpPr>
            <p:nvPr/>
          </p:nvSpPr>
          <p:spPr bwMode="auto">
            <a:xfrm>
              <a:off x="5866" y="4287"/>
              <a:ext cx="220" cy="343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49" y="74"/>
                </a:cxn>
                <a:cxn ang="0">
                  <a:pos x="54" y="68"/>
                </a:cxn>
                <a:cxn ang="0">
                  <a:pos x="61" y="60"/>
                </a:cxn>
                <a:cxn ang="0">
                  <a:pos x="66" y="51"/>
                </a:cxn>
                <a:cxn ang="0">
                  <a:pos x="68" y="45"/>
                </a:cxn>
                <a:cxn ang="0">
                  <a:pos x="70" y="40"/>
                </a:cxn>
                <a:cxn ang="0">
                  <a:pos x="68" y="34"/>
                </a:cxn>
                <a:cxn ang="0">
                  <a:pos x="66" y="31"/>
                </a:cxn>
                <a:cxn ang="0">
                  <a:pos x="63" y="28"/>
                </a:cxn>
                <a:cxn ang="0">
                  <a:pos x="59" y="24"/>
                </a:cxn>
                <a:cxn ang="0">
                  <a:pos x="56" y="21"/>
                </a:cxn>
                <a:cxn ang="0">
                  <a:pos x="51" y="19"/>
                </a:cxn>
                <a:cxn ang="0">
                  <a:pos x="46" y="17"/>
                </a:cxn>
                <a:cxn ang="0">
                  <a:pos x="41" y="17"/>
                </a:cxn>
                <a:cxn ang="0">
                  <a:pos x="36" y="19"/>
                </a:cxn>
                <a:cxn ang="0">
                  <a:pos x="30" y="21"/>
                </a:cxn>
                <a:cxn ang="0">
                  <a:pos x="27" y="24"/>
                </a:cxn>
                <a:cxn ang="0">
                  <a:pos x="24" y="28"/>
                </a:cxn>
                <a:cxn ang="0">
                  <a:pos x="22" y="31"/>
                </a:cxn>
                <a:cxn ang="0">
                  <a:pos x="20" y="36"/>
                </a:cxn>
                <a:cxn ang="0">
                  <a:pos x="19" y="41"/>
                </a:cxn>
                <a:cxn ang="0">
                  <a:pos x="19" y="46"/>
                </a:cxn>
                <a:cxn ang="0">
                  <a:pos x="0" y="46"/>
                </a:cxn>
                <a:cxn ang="0">
                  <a:pos x="2" y="36"/>
                </a:cxn>
                <a:cxn ang="0">
                  <a:pos x="3" y="28"/>
                </a:cxn>
                <a:cxn ang="0">
                  <a:pos x="7" y="19"/>
                </a:cxn>
                <a:cxn ang="0">
                  <a:pos x="12" y="12"/>
                </a:cxn>
                <a:cxn ang="0">
                  <a:pos x="19" y="7"/>
                </a:cxn>
                <a:cxn ang="0">
                  <a:pos x="27" y="2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54" y="0"/>
                </a:cxn>
                <a:cxn ang="0">
                  <a:pos x="63" y="2"/>
                </a:cxn>
                <a:cxn ang="0">
                  <a:pos x="70" y="7"/>
                </a:cxn>
                <a:cxn ang="0">
                  <a:pos x="76" y="12"/>
                </a:cxn>
                <a:cxn ang="0">
                  <a:pos x="81" y="19"/>
                </a:cxn>
                <a:cxn ang="0">
                  <a:pos x="85" y="26"/>
                </a:cxn>
                <a:cxn ang="0">
                  <a:pos x="88" y="33"/>
                </a:cxn>
                <a:cxn ang="0">
                  <a:pos x="88" y="41"/>
                </a:cxn>
                <a:cxn ang="0">
                  <a:pos x="88" y="46"/>
                </a:cxn>
                <a:cxn ang="0">
                  <a:pos x="88" y="51"/>
                </a:cxn>
                <a:cxn ang="0">
                  <a:pos x="87" y="57"/>
                </a:cxn>
                <a:cxn ang="0">
                  <a:pos x="85" y="60"/>
                </a:cxn>
                <a:cxn ang="0">
                  <a:pos x="81" y="65"/>
                </a:cxn>
                <a:cxn ang="0">
                  <a:pos x="78" y="70"/>
                </a:cxn>
                <a:cxn ang="0">
                  <a:pos x="73" y="74"/>
                </a:cxn>
                <a:cxn ang="0">
                  <a:pos x="68" y="79"/>
                </a:cxn>
                <a:cxn ang="0">
                  <a:pos x="88" y="118"/>
                </a:cxn>
              </a:cxnLst>
              <a:rect l="0" t="0" r="r" b="b"/>
              <a:pathLst>
                <a:path w="88" h="137">
                  <a:moveTo>
                    <a:pt x="88" y="137"/>
                  </a:moveTo>
                  <a:lnTo>
                    <a:pt x="0" y="137"/>
                  </a:lnTo>
                  <a:lnTo>
                    <a:pt x="0" y="118"/>
                  </a:lnTo>
                  <a:lnTo>
                    <a:pt x="49" y="74"/>
                  </a:lnTo>
                  <a:lnTo>
                    <a:pt x="49" y="72"/>
                  </a:lnTo>
                  <a:lnTo>
                    <a:pt x="54" y="68"/>
                  </a:lnTo>
                  <a:lnTo>
                    <a:pt x="58" y="63"/>
                  </a:lnTo>
                  <a:lnTo>
                    <a:pt x="61" y="60"/>
                  </a:lnTo>
                  <a:lnTo>
                    <a:pt x="64" y="57"/>
                  </a:lnTo>
                  <a:lnTo>
                    <a:pt x="66" y="51"/>
                  </a:lnTo>
                  <a:lnTo>
                    <a:pt x="68" y="48"/>
                  </a:lnTo>
                  <a:lnTo>
                    <a:pt x="68" y="45"/>
                  </a:lnTo>
                  <a:lnTo>
                    <a:pt x="70" y="43"/>
                  </a:lnTo>
                  <a:lnTo>
                    <a:pt x="70" y="40"/>
                  </a:lnTo>
                  <a:lnTo>
                    <a:pt x="68" y="38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6" y="31"/>
                  </a:lnTo>
                  <a:lnTo>
                    <a:pt x="64" y="29"/>
                  </a:lnTo>
                  <a:lnTo>
                    <a:pt x="63" y="28"/>
                  </a:lnTo>
                  <a:lnTo>
                    <a:pt x="61" y="24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6" y="21"/>
                  </a:lnTo>
                  <a:lnTo>
                    <a:pt x="54" y="19"/>
                  </a:lnTo>
                  <a:lnTo>
                    <a:pt x="51" y="19"/>
                  </a:lnTo>
                  <a:lnTo>
                    <a:pt x="49" y="19"/>
                  </a:lnTo>
                  <a:lnTo>
                    <a:pt x="46" y="17"/>
                  </a:lnTo>
                  <a:lnTo>
                    <a:pt x="44" y="17"/>
                  </a:lnTo>
                  <a:lnTo>
                    <a:pt x="41" y="17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4" y="19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7" y="24"/>
                  </a:lnTo>
                  <a:lnTo>
                    <a:pt x="25" y="26"/>
                  </a:lnTo>
                  <a:lnTo>
                    <a:pt x="24" y="28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40"/>
                  </a:lnTo>
                  <a:lnTo>
                    <a:pt x="19" y="41"/>
                  </a:lnTo>
                  <a:lnTo>
                    <a:pt x="19" y="45"/>
                  </a:lnTo>
                  <a:lnTo>
                    <a:pt x="19" y="46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2" y="36"/>
                  </a:lnTo>
                  <a:lnTo>
                    <a:pt x="2" y="31"/>
                  </a:lnTo>
                  <a:lnTo>
                    <a:pt x="3" y="28"/>
                  </a:lnTo>
                  <a:lnTo>
                    <a:pt x="5" y="22"/>
                  </a:lnTo>
                  <a:lnTo>
                    <a:pt x="7" y="19"/>
                  </a:lnTo>
                  <a:lnTo>
                    <a:pt x="10" y="16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8" y="2"/>
                  </a:lnTo>
                  <a:lnTo>
                    <a:pt x="63" y="2"/>
                  </a:lnTo>
                  <a:lnTo>
                    <a:pt x="66" y="4"/>
                  </a:lnTo>
                  <a:lnTo>
                    <a:pt x="70" y="7"/>
                  </a:lnTo>
                  <a:lnTo>
                    <a:pt x="73" y="9"/>
                  </a:lnTo>
                  <a:lnTo>
                    <a:pt x="76" y="12"/>
                  </a:lnTo>
                  <a:lnTo>
                    <a:pt x="80" y="16"/>
                  </a:lnTo>
                  <a:lnTo>
                    <a:pt x="81" y="19"/>
                  </a:lnTo>
                  <a:lnTo>
                    <a:pt x="83" y="22"/>
                  </a:lnTo>
                  <a:lnTo>
                    <a:pt x="85" y="26"/>
                  </a:lnTo>
                  <a:lnTo>
                    <a:pt x="87" y="29"/>
                  </a:lnTo>
                  <a:lnTo>
                    <a:pt x="88" y="33"/>
                  </a:lnTo>
                  <a:lnTo>
                    <a:pt x="88" y="38"/>
                  </a:lnTo>
                  <a:lnTo>
                    <a:pt x="88" y="41"/>
                  </a:lnTo>
                  <a:lnTo>
                    <a:pt x="88" y="45"/>
                  </a:lnTo>
                  <a:lnTo>
                    <a:pt x="88" y="46"/>
                  </a:lnTo>
                  <a:lnTo>
                    <a:pt x="88" y="50"/>
                  </a:lnTo>
                  <a:lnTo>
                    <a:pt x="88" y="51"/>
                  </a:lnTo>
                  <a:lnTo>
                    <a:pt x="87" y="53"/>
                  </a:lnTo>
                  <a:lnTo>
                    <a:pt x="87" y="57"/>
                  </a:lnTo>
                  <a:lnTo>
                    <a:pt x="85" y="58"/>
                  </a:lnTo>
                  <a:lnTo>
                    <a:pt x="85" y="60"/>
                  </a:lnTo>
                  <a:lnTo>
                    <a:pt x="83" y="63"/>
                  </a:lnTo>
                  <a:lnTo>
                    <a:pt x="81" y="65"/>
                  </a:lnTo>
                  <a:lnTo>
                    <a:pt x="80" y="67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3" y="74"/>
                  </a:lnTo>
                  <a:lnTo>
                    <a:pt x="71" y="77"/>
                  </a:lnTo>
                  <a:lnTo>
                    <a:pt x="68" y="79"/>
                  </a:lnTo>
                  <a:lnTo>
                    <a:pt x="25" y="118"/>
                  </a:lnTo>
                  <a:lnTo>
                    <a:pt x="88" y="118"/>
                  </a:lnTo>
                  <a:lnTo>
                    <a:pt x="88" y="13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33" name="Freeform 13"/>
            <p:cNvSpPr>
              <a:spLocks/>
            </p:cNvSpPr>
            <p:nvPr/>
          </p:nvSpPr>
          <p:spPr bwMode="auto">
            <a:xfrm>
              <a:off x="6141" y="4285"/>
              <a:ext cx="225" cy="352"/>
            </a:xfrm>
            <a:custGeom>
              <a:avLst/>
              <a:gdLst/>
              <a:ahLst/>
              <a:cxnLst>
                <a:cxn ang="0">
                  <a:pos x="21" y="102"/>
                </a:cxn>
                <a:cxn ang="0">
                  <a:pos x="24" y="112"/>
                </a:cxn>
                <a:cxn ang="0">
                  <a:pos x="31" y="119"/>
                </a:cxn>
                <a:cxn ang="0">
                  <a:pos x="39" y="122"/>
                </a:cxn>
                <a:cxn ang="0">
                  <a:pos x="50" y="122"/>
                </a:cxn>
                <a:cxn ang="0">
                  <a:pos x="60" y="119"/>
                </a:cxn>
                <a:cxn ang="0">
                  <a:pos x="67" y="110"/>
                </a:cxn>
                <a:cxn ang="0">
                  <a:pos x="72" y="102"/>
                </a:cxn>
                <a:cxn ang="0">
                  <a:pos x="72" y="90"/>
                </a:cxn>
                <a:cxn ang="0">
                  <a:pos x="67" y="81"/>
                </a:cxn>
                <a:cxn ang="0">
                  <a:pos x="60" y="75"/>
                </a:cxn>
                <a:cxn ang="0">
                  <a:pos x="48" y="71"/>
                </a:cxn>
                <a:cxn ang="0">
                  <a:pos x="41" y="69"/>
                </a:cxn>
                <a:cxn ang="0">
                  <a:pos x="39" y="69"/>
                </a:cxn>
                <a:cxn ang="0">
                  <a:pos x="38" y="69"/>
                </a:cxn>
                <a:cxn ang="0">
                  <a:pos x="38" y="69"/>
                </a:cxn>
                <a:cxn ang="0">
                  <a:pos x="36" y="52"/>
                </a:cxn>
                <a:cxn ang="0">
                  <a:pos x="38" y="52"/>
                </a:cxn>
                <a:cxn ang="0">
                  <a:pos x="38" y="52"/>
                </a:cxn>
                <a:cxn ang="0">
                  <a:pos x="39" y="52"/>
                </a:cxn>
                <a:cxn ang="0">
                  <a:pos x="43" y="52"/>
                </a:cxn>
                <a:cxn ang="0">
                  <a:pos x="51" y="51"/>
                </a:cxn>
                <a:cxn ang="0">
                  <a:pos x="58" y="47"/>
                </a:cxn>
                <a:cxn ang="0">
                  <a:pos x="61" y="41"/>
                </a:cxn>
                <a:cxn ang="0">
                  <a:pos x="61" y="34"/>
                </a:cxn>
                <a:cxn ang="0">
                  <a:pos x="60" y="27"/>
                </a:cxn>
                <a:cxn ang="0">
                  <a:pos x="56" y="22"/>
                </a:cxn>
                <a:cxn ang="0">
                  <a:pos x="51" y="18"/>
                </a:cxn>
                <a:cxn ang="0">
                  <a:pos x="44" y="18"/>
                </a:cxn>
                <a:cxn ang="0">
                  <a:pos x="38" y="20"/>
                </a:cxn>
                <a:cxn ang="0">
                  <a:pos x="33" y="23"/>
                </a:cxn>
                <a:cxn ang="0">
                  <a:pos x="29" y="30"/>
                </a:cxn>
                <a:cxn ang="0">
                  <a:pos x="11" y="35"/>
                </a:cxn>
                <a:cxn ang="0">
                  <a:pos x="14" y="20"/>
                </a:cxn>
                <a:cxn ang="0">
                  <a:pos x="21" y="10"/>
                </a:cxn>
                <a:cxn ang="0">
                  <a:pos x="33" y="3"/>
                </a:cxn>
                <a:cxn ang="0">
                  <a:pos x="46" y="0"/>
                </a:cxn>
                <a:cxn ang="0">
                  <a:pos x="60" y="3"/>
                </a:cxn>
                <a:cxn ang="0">
                  <a:pos x="72" y="10"/>
                </a:cxn>
                <a:cxn ang="0">
                  <a:pos x="78" y="22"/>
                </a:cxn>
                <a:cxn ang="0">
                  <a:pos x="82" y="34"/>
                </a:cxn>
                <a:cxn ang="0">
                  <a:pos x="80" y="42"/>
                </a:cxn>
                <a:cxn ang="0">
                  <a:pos x="78" y="49"/>
                </a:cxn>
                <a:cxn ang="0">
                  <a:pos x="73" y="54"/>
                </a:cxn>
                <a:cxn ang="0">
                  <a:pos x="68" y="59"/>
                </a:cxn>
                <a:cxn ang="0">
                  <a:pos x="78" y="64"/>
                </a:cxn>
                <a:cxn ang="0">
                  <a:pos x="85" y="73"/>
                </a:cxn>
                <a:cxn ang="0">
                  <a:pos x="90" y="83"/>
                </a:cxn>
                <a:cxn ang="0">
                  <a:pos x="90" y="95"/>
                </a:cxn>
                <a:cxn ang="0">
                  <a:pos x="89" y="114"/>
                </a:cxn>
                <a:cxn ang="0">
                  <a:pos x="78" y="127"/>
                </a:cxn>
                <a:cxn ang="0">
                  <a:pos x="63" y="138"/>
                </a:cxn>
                <a:cxn ang="0">
                  <a:pos x="46" y="141"/>
                </a:cxn>
                <a:cxn ang="0">
                  <a:pos x="28" y="138"/>
                </a:cxn>
                <a:cxn ang="0">
                  <a:pos x="14" y="129"/>
                </a:cxn>
                <a:cxn ang="0">
                  <a:pos x="4" y="115"/>
                </a:cxn>
                <a:cxn ang="0">
                  <a:pos x="0" y="97"/>
                </a:cxn>
              </a:cxnLst>
              <a:rect l="0" t="0" r="r" b="b"/>
              <a:pathLst>
                <a:path w="90" h="141">
                  <a:moveTo>
                    <a:pt x="0" y="97"/>
                  </a:moveTo>
                  <a:lnTo>
                    <a:pt x="19" y="97"/>
                  </a:lnTo>
                  <a:lnTo>
                    <a:pt x="19" y="100"/>
                  </a:lnTo>
                  <a:lnTo>
                    <a:pt x="21" y="102"/>
                  </a:lnTo>
                  <a:lnTo>
                    <a:pt x="21" y="105"/>
                  </a:lnTo>
                  <a:lnTo>
                    <a:pt x="21" y="107"/>
                  </a:lnTo>
                  <a:lnTo>
                    <a:pt x="22" y="110"/>
                  </a:lnTo>
                  <a:lnTo>
                    <a:pt x="24" y="112"/>
                  </a:lnTo>
                  <a:lnTo>
                    <a:pt x="26" y="114"/>
                  </a:lnTo>
                  <a:lnTo>
                    <a:pt x="28" y="115"/>
                  </a:lnTo>
                  <a:lnTo>
                    <a:pt x="29" y="117"/>
                  </a:lnTo>
                  <a:lnTo>
                    <a:pt x="31" y="119"/>
                  </a:lnTo>
                  <a:lnTo>
                    <a:pt x="33" y="120"/>
                  </a:lnTo>
                  <a:lnTo>
                    <a:pt x="34" y="120"/>
                  </a:lnTo>
                  <a:lnTo>
                    <a:pt x="38" y="122"/>
                  </a:lnTo>
                  <a:lnTo>
                    <a:pt x="39" y="122"/>
                  </a:lnTo>
                  <a:lnTo>
                    <a:pt x="43" y="122"/>
                  </a:lnTo>
                  <a:lnTo>
                    <a:pt x="44" y="122"/>
                  </a:lnTo>
                  <a:lnTo>
                    <a:pt x="48" y="122"/>
                  </a:lnTo>
                  <a:lnTo>
                    <a:pt x="50" y="122"/>
                  </a:lnTo>
                  <a:lnTo>
                    <a:pt x="53" y="122"/>
                  </a:lnTo>
                  <a:lnTo>
                    <a:pt x="55" y="120"/>
                  </a:lnTo>
                  <a:lnTo>
                    <a:pt x="58" y="120"/>
                  </a:lnTo>
                  <a:lnTo>
                    <a:pt x="60" y="119"/>
                  </a:lnTo>
                  <a:lnTo>
                    <a:pt x="61" y="117"/>
                  </a:lnTo>
                  <a:lnTo>
                    <a:pt x="63" y="115"/>
                  </a:lnTo>
                  <a:lnTo>
                    <a:pt x="65" y="114"/>
                  </a:lnTo>
                  <a:lnTo>
                    <a:pt x="67" y="110"/>
                  </a:lnTo>
                  <a:lnTo>
                    <a:pt x="68" y="109"/>
                  </a:lnTo>
                  <a:lnTo>
                    <a:pt x="70" y="107"/>
                  </a:lnTo>
                  <a:lnTo>
                    <a:pt x="70" y="103"/>
                  </a:lnTo>
                  <a:lnTo>
                    <a:pt x="72" y="102"/>
                  </a:lnTo>
                  <a:lnTo>
                    <a:pt x="72" y="98"/>
                  </a:lnTo>
                  <a:lnTo>
                    <a:pt x="72" y="97"/>
                  </a:lnTo>
                  <a:lnTo>
                    <a:pt x="72" y="93"/>
                  </a:lnTo>
                  <a:lnTo>
                    <a:pt x="72" y="90"/>
                  </a:lnTo>
                  <a:lnTo>
                    <a:pt x="70" y="88"/>
                  </a:lnTo>
                  <a:lnTo>
                    <a:pt x="70" y="85"/>
                  </a:lnTo>
                  <a:lnTo>
                    <a:pt x="68" y="83"/>
                  </a:lnTo>
                  <a:lnTo>
                    <a:pt x="67" y="81"/>
                  </a:lnTo>
                  <a:lnTo>
                    <a:pt x="65" y="78"/>
                  </a:lnTo>
                  <a:lnTo>
                    <a:pt x="63" y="76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56" y="73"/>
                  </a:lnTo>
                  <a:lnTo>
                    <a:pt x="55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4" y="69"/>
                  </a:lnTo>
                  <a:lnTo>
                    <a:pt x="41" y="69"/>
                  </a:lnTo>
                  <a:lnTo>
                    <a:pt x="39" y="69"/>
                  </a:lnTo>
                  <a:lnTo>
                    <a:pt x="38" y="69"/>
                  </a:lnTo>
                  <a:lnTo>
                    <a:pt x="36" y="69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3" y="52"/>
                  </a:lnTo>
                  <a:lnTo>
                    <a:pt x="46" y="52"/>
                  </a:lnTo>
                  <a:lnTo>
                    <a:pt x="48" y="51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3" y="49"/>
                  </a:lnTo>
                  <a:lnTo>
                    <a:pt x="55" y="49"/>
                  </a:lnTo>
                  <a:lnTo>
                    <a:pt x="56" y="47"/>
                  </a:lnTo>
                  <a:lnTo>
                    <a:pt x="58" y="47"/>
                  </a:lnTo>
                  <a:lnTo>
                    <a:pt x="60" y="46"/>
                  </a:lnTo>
                  <a:lnTo>
                    <a:pt x="60" y="44"/>
                  </a:lnTo>
                  <a:lnTo>
                    <a:pt x="61" y="42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61" y="32"/>
                  </a:lnTo>
                  <a:lnTo>
                    <a:pt x="61" y="30"/>
                  </a:lnTo>
                  <a:lnTo>
                    <a:pt x="61" y="29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58" y="23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0"/>
                  </a:lnTo>
                  <a:lnTo>
                    <a:pt x="53" y="20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4" y="18"/>
                  </a:lnTo>
                  <a:lnTo>
                    <a:pt x="43" y="18"/>
                  </a:lnTo>
                  <a:lnTo>
                    <a:pt x="41" y="18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4" y="22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29" y="30"/>
                  </a:lnTo>
                  <a:lnTo>
                    <a:pt x="29" y="32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11" y="35"/>
                  </a:lnTo>
                  <a:lnTo>
                    <a:pt x="11" y="32"/>
                  </a:lnTo>
                  <a:lnTo>
                    <a:pt x="12" y="27"/>
                  </a:lnTo>
                  <a:lnTo>
                    <a:pt x="12" y="23"/>
                  </a:lnTo>
                  <a:lnTo>
                    <a:pt x="14" y="20"/>
                  </a:lnTo>
                  <a:lnTo>
                    <a:pt x="16" y="18"/>
                  </a:lnTo>
                  <a:lnTo>
                    <a:pt x="17" y="15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29" y="5"/>
                  </a:lnTo>
                  <a:lnTo>
                    <a:pt x="33" y="3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3" y="1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60" y="3"/>
                  </a:lnTo>
                  <a:lnTo>
                    <a:pt x="63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72" y="10"/>
                  </a:lnTo>
                  <a:lnTo>
                    <a:pt x="73" y="13"/>
                  </a:lnTo>
                  <a:lnTo>
                    <a:pt x="75" y="15"/>
                  </a:lnTo>
                  <a:lnTo>
                    <a:pt x="77" y="18"/>
                  </a:lnTo>
                  <a:lnTo>
                    <a:pt x="78" y="22"/>
                  </a:lnTo>
                  <a:lnTo>
                    <a:pt x="80" y="23"/>
                  </a:lnTo>
                  <a:lnTo>
                    <a:pt x="80" y="27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82" y="35"/>
                  </a:lnTo>
                  <a:lnTo>
                    <a:pt x="82" y="39"/>
                  </a:lnTo>
                  <a:lnTo>
                    <a:pt x="80" y="41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78" y="47"/>
                  </a:lnTo>
                  <a:lnTo>
                    <a:pt x="78" y="49"/>
                  </a:lnTo>
                  <a:lnTo>
                    <a:pt x="77" y="51"/>
                  </a:lnTo>
                  <a:lnTo>
                    <a:pt x="75" y="52"/>
                  </a:lnTo>
                  <a:lnTo>
                    <a:pt x="73" y="54"/>
                  </a:lnTo>
                  <a:lnTo>
                    <a:pt x="73" y="56"/>
                  </a:lnTo>
                  <a:lnTo>
                    <a:pt x="72" y="58"/>
                  </a:lnTo>
                  <a:lnTo>
                    <a:pt x="70" y="58"/>
                  </a:lnTo>
                  <a:lnTo>
                    <a:pt x="68" y="59"/>
                  </a:lnTo>
                  <a:lnTo>
                    <a:pt x="70" y="61"/>
                  </a:lnTo>
                  <a:lnTo>
                    <a:pt x="73" y="61"/>
                  </a:lnTo>
                  <a:lnTo>
                    <a:pt x="75" y="63"/>
                  </a:lnTo>
                  <a:lnTo>
                    <a:pt x="78" y="64"/>
                  </a:lnTo>
                  <a:lnTo>
                    <a:pt x="80" y="66"/>
                  </a:lnTo>
                  <a:lnTo>
                    <a:pt x="82" y="68"/>
                  </a:lnTo>
                  <a:lnTo>
                    <a:pt x="84" y="71"/>
                  </a:lnTo>
                  <a:lnTo>
                    <a:pt x="85" y="73"/>
                  </a:lnTo>
                  <a:lnTo>
                    <a:pt x="87" y="75"/>
                  </a:lnTo>
                  <a:lnTo>
                    <a:pt x="87" y="78"/>
                  </a:lnTo>
                  <a:lnTo>
                    <a:pt x="89" y="80"/>
                  </a:lnTo>
                  <a:lnTo>
                    <a:pt x="90" y="83"/>
                  </a:lnTo>
                  <a:lnTo>
                    <a:pt x="90" y="86"/>
                  </a:lnTo>
                  <a:lnTo>
                    <a:pt x="90" y="88"/>
                  </a:lnTo>
                  <a:lnTo>
                    <a:pt x="90" y="92"/>
                  </a:lnTo>
                  <a:lnTo>
                    <a:pt x="90" y="95"/>
                  </a:lnTo>
                  <a:lnTo>
                    <a:pt x="90" y="100"/>
                  </a:lnTo>
                  <a:lnTo>
                    <a:pt x="90" y="105"/>
                  </a:lnTo>
                  <a:lnTo>
                    <a:pt x="89" y="109"/>
                  </a:lnTo>
                  <a:lnTo>
                    <a:pt x="89" y="114"/>
                  </a:lnTo>
                  <a:lnTo>
                    <a:pt x="85" y="117"/>
                  </a:lnTo>
                  <a:lnTo>
                    <a:pt x="84" y="120"/>
                  </a:lnTo>
                  <a:lnTo>
                    <a:pt x="82" y="124"/>
                  </a:lnTo>
                  <a:lnTo>
                    <a:pt x="78" y="127"/>
                  </a:lnTo>
                  <a:lnTo>
                    <a:pt x="75" y="131"/>
                  </a:lnTo>
                  <a:lnTo>
                    <a:pt x="72" y="134"/>
                  </a:lnTo>
                  <a:lnTo>
                    <a:pt x="68" y="136"/>
                  </a:lnTo>
                  <a:lnTo>
                    <a:pt x="63" y="138"/>
                  </a:lnTo>
                  <a:lnTo>
                    <a:pt x="60" y="139"/>
                  </a:lnTo>
                  <a:lnTo>
                    <a:pt x="55" y="141"/>
                  </a:lnTo>
                  <a:lnTo>
                    <a:pt x="51" y="141"/>
                  </a:lnTo>
                  <a:lnTo>
                    <a:pt x="46" y="141"/>
                  </a:lnTo>
                  <a:lnTo>
                    <a:pt x="41" y="141"/>
                  </a:lnTo>
                  <a:lnTo>
                    <a:pt x="36" y="141"/>
                  </a:lnTo>
                  <a:lnTo>
                    <a:pt x="31" y="139"/>
                  </a:lnTo>
                  <a:lnTo>
                    <a:pt x="28" y="138"/>
                  </a:lnTo>
                  <a:lnTo>
                    <a:pt x="24" y="136"/>
                  </a:lnTo>
                  <a:lnTo>
                    <a:pt x="19" y="134"/>
                  </a:lnTo>
                  <a:lnTo>
                    <a:pt x="16" y="132"/>
                  </a:lnTo>
                  <a:lnTo>
                    <a:pt x="14" y="129"/>
                  </a:lnTo>
                  <a:lnTo>
                    <a:pt x="11" y="126"/>
                  </a:lnTo>
                  <a:lnTo>
                    <a:pt x="7" y="122"/>
                  </a:lnTo>
                  <a:lnTo>
                    <a:pt x="5" y="119"/>
                  </a:lnTo>
                  <a:lnTo>
                    <a:pt x="4" y="115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0" y="102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6444" y="4572"/>
              <a:ext cx="47" cy="5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35" name="Freeform 15"/>
            <p:cNvSpPr>
              <a:spLocks noEditPoints="1"/>
            </p:cNvSpPr>
            <p:nvPr/>
          </p:nvSpPr>
          <p:spPr bwMode="auto">
            <a:xfrm>
              <a:off x="6559" y="4292"/>
              <a:ext cx="237" cy="338"/>
            </a:xfrm>
            <a:custGeom>
              <a:avLst/>
              <a:gdLst/>
              <a:ahLst/>
              <a:cxnLst>
                <a:cxn ang="0">
                  <a:pos x="81" y="135"/>
                </a:cxn>
                <a:cxn ang="0">
                  <a:pos x="63" y="135"/>
                </a:cxn>
                <a:cxn ang="0">
                  <a:pos x="63" y="112"/>
                </a:cxn>
                <a:cxn ang="0">
                  <a:pos x="0" y="112"/>
                </a:cxn>
                <a:cxn ang="0">
                  <a:pos x="0" y="94"/>
                </a:cxn>
                <a:cxn ang="0">
                  <a:pos x="63" y="0"/>
                </a:cxn>
                <a:cxn ang="0">
                  <a:pos x="81" y="0"/>
                </a:cxn>
                <a:cxn ang="0">
                  <a:pos x="81" y="94"/>
                </a:cxn>
                <a:cxn ang="0">
                  <a:pos x="95" y="94"/>
                </a:cxn>
                <a:cxn ang="0">
                  <a:pos x="95" y="112"/>
                </a:cxn>
                <a:cxn ang="0">
                  <a:pos x="81" y="112"/>
                </a:cxn>
                <a:cxn ang="0">
                  <a:pos x="81" y="135"/>
                </a:cxn>
                <a:cxn ang="0">
                  <a:pos x="63" y="94"/>
                </a:cxn>
                <a:cxn ang="0">
                  <a:pos x="63" y="27"/>
                </a:cxn>
                <a:cxn ang="0">
                  <a:pos x="20" y="94"/>
                </a:cxn>
                <a:cxn ang="0">
                  <a:pos x="63" y="94"/>
                </a:cxn>
              </a:cxnLst>
              <a:rect l="0" t="0" r="r" b="b"/>
              <a:pathLst>
                <a:path w="95" h="135">
                  <a:moveTo>
                    <a:pt x="81" y="135"/>
                  </a:moveTo>
                  <a:lnTo>
                    <a:pt x="63" y="135"/>
                  </a:lnTo>
                  <a:lnTo>
                    <a:pt x="63" y="112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63" y="0"/>
                  </a:lnTo>
                  <a:lnTo>
                    <a:pt x="81" y="0"/>
                  </a:lnTo>
                  <a:lnTo>
                    <a:pt x="81" y="94"/>
                  </a:lnTo>
                  <a:lnTo>
                    <a:pt x="95" y="94"/>
                  </a:lnTo>
                  <a:lnTo>
                    <a:pt x="95" y="112"/>
                  </a:lnTo>
                  <a:lnTo>
                    <a:pt x="81" y="112"/>
                  </a:lnTo>
                  <a:lnTo>
                    <a:pt x="81" y="135"/>
                  </a:lnTo>
                  <a:close/>
                  <a:moveTo>
                    <a:pt x="63" y="94"/>
                  </a:moveTo>
                  <a:lnTo>
                    <a:pt x="63" y="27"/>
                  </a:lnTo>
                  <a:lnTo>
                    <a:pt x="20" y="94"/>
                  </a:lnTo>
                  <a:lnTo>
                    <a:pt x="63" y="9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36" name="Freeform 16"/>
            <p:cNvSpPr>
              <a:spLocks/>
            </p:cNvSpPr>
            <p:nvPr/>
          </p:nvSpPr>
          <p:spPr bwMode="auto">
            <a:xfrm>
              <a:off x="6839" y="4292"/>
              <a:ext cx="242" cy="345"/>
            </a:xfrm>
            <a:custGeom>
              <a:avLst/>
              <a:gdLst/>
              <a:ahLst/>
              <a:cxnLst>
                <a:cxn ang="0">
                  <a:pos x="20" y="97"/>
                </a:cxn>
                <a:cxn ang="0">
                  <a:pos x="22" y="104"/>
                </a:cxn>
                <a:cxn ang="0">
                  <a:pos x="27" y="111"/>
                </a:cxn>
                <a:cxn ang="0">
                  <a:pos x="32" y="116"/>
                </a:cxn>
                <a:cxn ang="0">
                  <a:pos x="39" y="117"/>
                </a:cxn>
                <a:cxn ang="0">
                  <a:pos x="47" y="119"/>
                </a:cxn>
                <a:cxn ang="0">
                  <a:pos x="56" y="117"/>
                </a:cxn>
                <a:cxn ang="0">
                  <a:pos x="64" y="114"/>
                </a:cxn>
                <a:cxn ang="0">
                  <a:pos x="70" y="109"/>
                </a:cxn>
                <a:cxn ang="0">
                  <a:pos x="75" y="100"/>
                </a:cxn>
                <a:cxn ang="0">
                  <a:pos x="76" y="92"/>
                </a:cxn>
                <a:cxn ang="0">
                  <a:pos x="76" y="83"/>
                </a:cxn>
                <a:cxn ang="0">
                  <a:pos x="73" y="75"/>
                </a:cxn>
                <a:cxn ang="0">
                  <a:pos x="68" y="68"/>
                </a:cxn>
                <a:cxn ang="0">
                  <a:pos x="61" y="65"/>
                </a:cxn>
                <a:cxn ang="0">
                  <a:pos x="53" y="61"/>
                </a:cxn>
                <a:cxn ang="0">
                  <a:pos x="44" y="61"/>
                </a:cxn>
                <a:cxn ang="0">
                  <a:pos x="39" y="61"/>
                </a:cxn>
                <a:cxn ang="0">
                  <a:pos x="34" y="63"/>
                </a:cxn>
                <a:cxn ang="0">
                  <a:pos x="30" y="66"/>
                </a:cxn>
                <a:cxn ang="0">
                  <a:pos x="27" y="68"/>
                </a:cxn>
                <a:cxn ang="0">
                  <a:pos x="24" y="73"/>
                </a:cxn>
                <a:cxn ang="0">
                  <a:pos x="83" y="0"/>
                </a:cxn>
                <a:cxn ang="0">
                  <a:pos x="27" y="51"/>
                </a:cxn>
                <a:cxn ang="0">
                  <a:pos x="30" y="48"/>
                </a:cxn>
                <a:cxn ang="0">
                  <a:pos x="34" y="46"/>
                </a:cxn>
                <a:cxn ang="0">
                  <a:pos x="39" y="44"/>
                </a:cxn>
                <a:cxn ang="0">
                  <a:pos x="44" y="43"/>
                </a:cxn>
                <a:cxn ang="0">
                  <a:pos x="49" y="43"/>
                </a:cxn>
                <a:cxn ang="0">
                  <a:pos x="59" y="43"/>
                </a:cxn>
                <a:cxn ang="0">
                  <a:pos x="73" y="48"/>
                </a:cxn>
                <a:cxn ang="0">
                  <a:pos x="83" y="56"/>
                </a:cxn>
                <a:cxn ang="0">
                  <a:pos x="92" y="66"/>
                </a:cxn>
                <a:cxn ang="0">
                  <a:pos x="97" y="80"/>
                </a:cxn>
                <a:cxn ang="0">
                  <a:pos x="97" y="95"/>
                </a:cxn>
                <a:cxn ang="0">
                  <a:pos x="93" y="109"/>
                </a:cxn>
                <a:cxn ang="0">
                  <a:pos x="87" y="121"/>
                </a:cxn>
                <a:cxn ang="0">
                  <a:pos x="75" y="129"/>
                </a:cxn>
                <a:cxn ang="0">
                  <a:pos x="61" y="136"/>
                </a:cxn>
                <a:cxn ang="0">
                  <a:pos x="46" y="138"/>
                </a:cxn>
                <a:cxn ang="0">
                  <a:pos x="32" y="136"/>
                </a:cxn>
                <a:cxn ang="0">
                  <a:pos x="20" y="131"/>
                </a:cxn>
                <a:cxn ang="0">
                  <a:pos x="10" y="123"/>
                </a:cxn>
                <a:cxn ang="0">
                  <a:pos x="3" y="112"/>
                </a:cxn>
                <a:cxn ang="0">
                  <a:pos x="0" y="99"/>
                </a:cxn>
              </a:cxnLst>
              <a:rect l="0" t="0" r="r" b="b"/>
              <a:pathLst>
                <a:path w="97" h="138">
                  <a:moveTo>
                    <a:pt x="0" y="94"/>
                  </a:moveTo>
                  <a:lnTo>
                    <a:pt x="19" y="94"/>
                  </a:lnTo>
                  <a:lnTo>
                    <a:pt x="20" y="97"/>
                  </a:lnTo>
                  <a:lnTo>
                    <a:pt x="20" y="99"/>
                  </a:lnTo>
                  <a:lnTo>
                    <a:pt x="22" y="102"/>
                  </a:lnTo>
                  <a:lnTo>
                    <a:pt x="22" y="104"/>
                  </a:lnTo>
                  <a:lnTo>
                    <a:pt x="24" y="107"/>
                  </a:lnTo>
                  <a:lnTo>
                    <a:pt x="25" y="109"/>
                  </a:lnTo>
                  <a:lnTo>
                    <a:pt x="27" y="111"/>
                  </a:lnTo>
                  <a:lnTo>
                    <a:pt x="29" y="112"/>
                  </a:lnTo>
                  <a:lnTo>
                    <a:pt x="30" y="114"/>
                  </a:lnTo>
                  <a:lnTo>
                    <a:pt x="32" y="116"/>
                  </a:lnTo>
                  <a:lnTo>
                    <a:pt x="34" y="116"/>
                  </a:lnTo>
                  <a:lnTo>
                    <a:pt x="37" y="117"/>
                  </a:lnTo>
                  <a:lnTo>
                    <a:pt x="39" y="117"/>
                  </a:lnTo>
                  <a:lnTo>
                    <a:pt x="42" y="119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51" y="119"/>
                  </a:lnTo>
                  <a:lnTo>
                    <a:pt x="53" y="119"/>
                  </a:lnTo>
                  <a:lnTo>
                    <a:pt x="56" y="117"/>
                  </a:lnTo>
                  <a:lnTo>
                    <a:pt x="59" y="117"/>
                  </a:lnTo>
                  <a:lnTo>
                    <a:pt x="61" y="116"/>
                  </a:lnTo>
                  <a:lnTo>
                    <a:pt x="64" y="114"/>
                  </a:lnTo>
                  <a:lnTo>
                    <a:pt x="66" y="112"/>
                  </a:lnTo>
                  <a:lnTo>
                    <a:pt x="68" y="111"/>
                  </a:lnTo>
                  <a:lnTo>
                    <a:pt x="70" y="109"/>
                  </a:lnTo>
                  <a:lnTo>
                    <a:pt x="71" y="106"/>
                  </a:lnTo>
                  <a:lnTo>
                    <a:pt x="73" y="104"/>
                  </a:lnTo>
                  <a:lnTo>
                    <a:pt x="75" y="100"/>
                  </a:lnTo>
                  <a:lnTo>
                    <a:pt x="76" y="99"/>
                  </a:lnTo>
                  <a:lnTo>
                    <a:pt x="76" y="95"/>
                  </a:lnTo>
                  <a:lnTo>
                    <a:pt x="76" y="92"/>
                  </a:lnTo>
                  <a:lnTo>
                    <a:pt x="76" y="89"/>
                  </a:lnTo>
                  <a:lnTo>
                    <a:pt x="76" y="87"/>
                  </a:lnTo>
                  <a:lnTo>
                    <a:pt x="76" y="83"/>
                  </a:lnTo>
                  <a:lnTo>
                    <a:pt x="76" y="80"/>
                  </a:lnTo>
                  <a:lnTo>
                    <a:pt x="75" y="78"/>
                  </a:lnTo>
                  <a:lnTo>
                    <a:pt x="73" y="75"/>
                  </a:lnTo>
                  <a:lnTo>
                    <a:pt x="71" y="73"/>
                  </a:lnTo>
                  <a:lnTo>
                    <a:pt x="70" y="72"/>
                  </a:lnTo>
                  <a:lnTo>
                    <a:pt x="68" y="68"/>
                  </a:lnTo>
                  <a:lnTo>
                    <a:pt x="66" y="66"/>
                  </a:lnTo>
                  <a:lnTo>
                    <a:pt x="64" y="65"/>
                  </a:lnTo>
                  <a:lnTo>
                    <a:pt x="61" y="65"/>
                  </a:lnTo>
                  <a:lnTo>
                    <a:pt x="59" y="63"/>
                  </a:lnTo>
                  <a:lnTo>
                    <a:pt x="56" y="63"/>
                  </a:lnTo>
                  <a:lnTo>
                    <a:pt x="53" y="61"/>
                  </a:lnTo>
                  <a:lnTo>
                    <a:pt x="51" y="61"/>
                  </a:lnTo>
                  <a:lnTo>
                    <a:pt x="47" y="61"/>
                  </a:lnTo>
                  <a:lnTo>
                    <a:pt x="44" y="61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7" y="63"/>
                  </a:lnTo>
                  <a:lnTo>
                    <a:pt x="36" y="63"/>
                  </a:lnTo>
                  <a:lnTo>
                    <a:pt x="34" y="63"/>
                  </a:lnTo>
                  <a:lnTo>
                    <a:pt x="32" y="65"/>
                  </a:lnTo>
                  <a:lnTo>
                    <a:pt x="30" y="66"/>
                  </a:lnTo>
                  <a:lnTo>
                    <a:pt x="29" y="66"/>
                  </a:lnTo>
                  <a:lnTo>
                    <a:pt x="27" y="68"/>
                  </a:lnTo>
                  <a:lnTo>
                    <a:pt x="25" y="70"/>
                  </a:lnTo>
                  <a:lnTo>
                    <a:pt x="24" y="72"/>
                  </a:lnTo>
                  <a:lnTo>
                    <a:pt x="24" y="73"/>
                  </a:lnTo>
                  <a:lnTo>
                    <a:pt x="7" y="70"/>
                  </a:lnTo>
                  <a:lnTo>
                    <a:pt x="19" y="0"/>
                  </a:lnTo>
                  <a:lnTo>
                    <a:pt x="83" y="0"/>
                  </a:lnTo>
                  <a:lnTo>
                    <a:pt x="83" y="19"/>
                  </a:lnTo>
                  <a:lnTo>
                    <a:pt x="34" y="19"/>
                  </a:lnTo>
                  <a:lnTo>
                    <a:pt x="27" y="51"/>
                  </a:lnTo>
                  <a:lnTo>
                    <a:pt x="29" y="49"/>
                  </a:lnTo>
                  <a:lnTo>
                    <a:pt x="30" y="48"/>
                  </a:lnTo>
                  <a:lnTo>
                    <a:pt x="32" y="48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6" y="43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3"/>
                  </a:lnTo>
                  <a:lnTo>
                    <a:pt x="56" y="43"/>
                  </a:lnTo>
                  <a:lnTo>
                    <a:pt x="59" y="43"/>
                  </a:lnTo>
                  <a:lnTo>
                    <a:pt x="64" y="44"/>
                  </a:lnTo>
                  <a:lnTo>
                    <a:pt x="68" y="46"/>
                  </a:lnTo>
                  <a:lnTo>
                    <a:pt x="73" y="48"/>
                  </a:lnTo>
                  <a:lnTo>
                    <a:pt x="76" y="49"/>
                  </a:lnTo>
                  <a:lnTo>
                    <a:pt x="80" y="53"/>
                  </a:lnTo>
                  <a:lnTo>
                    <a:pt x="83" y="56"/>
                  </a:lnTo>
                  <a:lnTo>
                    <a:pt x="87" y="60"/>
                  </a:lnTo>
                  <a:lnTo>
                    <a:pt x="90" y="63"/>
                  </a:lnTo>
                  <a:lnTo>
                    <a:pt x="92" y="66"/>
                  </a:lnTo>
                  <a:lnTo>
                    <a:pt x="93" y="72"/>
                  </a:lnTo>
                  <a:lnTo>
                    <a:pt x="95" y="75"/>
                  </a:lnTo>
                  <a:lnTo>
                    <a:pt x="97" y="80"/>
                  </a:lnTo>
                  <a:lnTo>
                    <a:pt x="97" y="85"/>
                  </a:lnTo>
                  <a:lnTo>
                    <a:pt x="97" y="90"/>
                  </a:lnTo>
                  <a:lnTo>
                    <a:pt x="97" y="95"/>
                  </a:lnTo>
                  <a:lnTo>
                    <a:pt x="97" y="99"/>
                  </a:lnTo>
                  <a:lnTo>
                    <a:pt x="95" y="104"/>
                  </a:lnTo>
                  <a:lnTo>
                    <a:pt x="93" y="109"/>
                  </a:lnTo>
                  <a:lnTo>
                    <a:pt x="92" y="112"/>
                  </a:lnTo>
                  <a:lnTo>
                    <a:pt x="88" y="117"/>
                  </a:lnTo>
                  <a:lnTo>
                    <a:pt x="87" y="121"/>
                  </a:lnTo>
                  <a:lnTo>
                    <a:pt x="83" y="124"/>
                  </a:lnTo>
                  <a:lnTo>
                    <a:pt x="78" y="128"/>
                  </a:lnTo>
                  <a:lnTo>
                    <a:pt x="75" y="129"/>
                  </a:lnTo>
                  <a:lnTo>
                    <a:pt x="71" y="133"/>
                  </a:lnTo>
                  <a:lnTo>
                    <a:pt x="66" y="135"/>
                  </a:lnTo>
                  <a:lnTo>
                    <a:pt x="61" y="136"/>
                  </a:lnTo>
                  <a:lnTo>
                    <a:pt x="56" y="138"/>
                  </a:lnTo>
                  <a:lnTo>
                    <a:pt x="51" y="138"/>
                  </a:lnTo>
                  <a:lnTo>
                    <a:pt x="46" y="138"/>
                  </a:lnTo>
                  <a:lnTo>
                    <a:pt x="41" y="138"/>
                  </a:lnTo>
                  <a:lnTo>
                    <a:pt x="36" y="138"/>
                  </a:lnTo>
                  <a:lnTo>
                    <a:pt x="32" y="136"/>
                  </a:lnTo>
                  <a:lnTo>
                    <a:pt x="27" y="135"/>
                  </a:lnTo>
                  <a:lnTo>
                    <a:pt x="24" y="133"/>
                  </a:lnTo>
                  <a:lnTo>
                    <a:pt x="20" y="131"/>
                  </a:lnTo>
                  <a:lnTo>
                    <a:pt x="17" y="129"/>
                  </a:lnTo>
                  <a:lnTo>
                    <a:pt x="14" y="126"/>
                  </a:lnTo>
                  <a:lnTo>
                    <a:pt x="10" y="123"/>
                  </a:lnTo>
                  <a:lnTo>
                    <a:pt x="8" y="119"/>
                  </a:lnTo>
                  <a:lnTo>
                    <a:pt x="5" y="116"/>
                  </a:lnTo>
                  <a:lnTo>
                    <a:pt x="3" y="112"/>
                  </a:lnTo>
                  <a:lnTo>
                    <a:pt x="2" y="107"/>
                  </a:lnTo>
                  <a:lnTo>
                    <a:pt x="2" y="104"/>
                  </a:lnTo>
                  <a:lnTo>
                    <a:pt x="0" y="99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37" name="Freeform 17"/>
            <p:cNvSpPr>
              <a:spLocks noEditPoints="1"/>
            </p:cNvSpPr>
            <p:nvPr/>
          </p:nvSpPr>
          <p:spPr bwMode="auto">
            <a:xfrm>
              <a:off x="7119" y="4292"/>
              <a:ext cx="242" cy="345"/>
            </a:xfrm>
            <a:custGeom>
              <a:avLst/>
              <a:gdLst/>
              <a:ahLst/>
              <a:cxnLst>
                <a:cxn ang="0">
                  <a:pos x="43" y="46"/>
                </a:cxn>
                <a:cxn ang="0">
                  <a:pos x="44" y="46"/>
                </a:cxn>
                <a:cxn ang="0">
                  <a:pos x="46" y="44"/>
                </a:cxn>
                <a:cxn ang="0">
                  <a:pos x="49" y="44"/>
                </a:cxn>
                <a:cxn ang="0">
                  <a:pos x="51" y="44"/>
                </a:cxn>
                <a:cxn ang="0">
                  <a:pos x="53" y="44"/>
                </a:cxn>
                <a:cxn ang="0">
                  <a:pos x="61" y="44"/>
                </a:cxn>
                <a:cxn ang="0">
                  <a:pos x="73" y="49"/>
                </a:cxn>
                <a:cxn ang="0">
                  <a:pos x="83" y="58"/>
                </a:cxn>
                <a:cxn ang="0">
                  <a:pos x="92" y="68"/>
                </a:cxn>
                <a:cxn ang="0">
                  <a:pos x="97" y="80"/>
                </a:cxn>
                <a:cxn ang="0">
                  <a:pos x="97" y="90"/>
                </a:cxn>
                <a:cxn ang="0">
                  <a:pos x="97" y="95"/>
                </a:cxn>
                <a:cxn ang="0">
                  <a:pos x="95" y="100"/>
                </a:cxn>
                <a:cxn ang="0">
                  <a:pos x="93" y="106"/>
                </a:cxn>
                <a:cxn ang="0">
                  <a:pos x="92" y="109"/>
                </a:cxn>
                <a:cxn ang="0">
                  <a:pos x="90" y="114"/>
                </a:cxn>
                <a:cxn ang="0">
                  <a:pos x="85" y="123"/>
                </a:cxn>
                <a:cxn ang="0">
                  <a:pos x="78" y="129"/>
                </a:cxn>
                <a:cxn ang="0">
                  <a:pos x="70" y="133"/>
                </a:cxn>
                <a:cxn ang="0">
                  <a:pos x="61" y="136"/>
                </a:cxn>
                <a:cxn ang="0">
                  <a:pos x="51" y="138"/>
                </a:cxn>
                <a:cxn ang="0">
                  <a:pos x="44" y="138"/>
                </a:cxn>
                <a:cxn ang="0">
                  <a:pos x="36" y="136"/>
                </a:cxn>
                <a:cxn ang="0">
                  <a:pos x="29" y="135"/>
                </a:cxn>
                <a:cxn ang="0">
                  <a:pos x="24" y="131"/>
                </a:cxn>
                <a:cxn ang="0">
                  <a:pos x="17" y="128"/>
                </a:cxn>
                <a:cxn ang="0">
                  <a:pos x="12" y="123"/>
                </a:cxn>
                <a:cxn ang="0">
                  <a:pos x="9" y="117"/>
                </a:cxn>
                <a:cxn ang="0">
                  <a:pos x="5" y="111"/>
                </a:cxn>
                <a:cxn ang="0">
                  <a:pos x="2" y="106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3" y="77"/>
                </a:cxn>
                <a:cxn ang="0">
                  <a:pos x="12" y="58"/>
                </a:cxn>
                <a:cxn ang="0">
                  <a:pos x="20" y="44"/>
                </a:cxn>
                <a:cxn ang="0">
                  <a:pos x="19" y="92"/>
                </a:cxn>
                <a:cxn ang="0">
                  <a:pos x="22" y="100"/>
                </a:cxn>
                <a:cxn ang="0">
                  <a:pos x="26" y="107"/>
                </a:cxn>
                <a:cxn ang="0">
                  <a:pos x="32" y="114"/>
                </a:cxn>
                <a:cxn ang="0">
                  <a:pos x="39" y="117"/>
                </a:cxn>
                <a:cxn ang="0">
                  <a:pos x="48" y="119"/>
                </a:cxn>
                <a:cxn ang="0">
                  <a:pos x="56" y="117"/>
                </a:cxn>
                <a:cxn ang="0">
                  <a:pos x="65" y="114"/>
                </a:cxn>
                <a:cxn ang="0">
                  <a:pos x="71" y="109"/>
                </a:cxn>
                <a:cxn ang="0">
                  <a:pos x="75" y="102"/>
                </a:cxn>
                <a:cxn ang="0">
                  <a:pos x="76" y="94"/>
                </a:cxn>
                <a:cxn ang="0">
                  <a:pos x="76" y="83"/>
                </a:cxn>
                <a:cxn ang="0">
                  <a:pos x="73" y="77"/>
                </a:cxn>
                <a:cxn ang="0">
                  <a:pos x="70" y="70"/>
                </a:cxn>
                <a:cxn ang="0">
                  <a:pos x="63" y="65"/>
                </a:cxn>
                <a:cxn ang="0">
                  <a:pos x="54" y="61"/>
                </a:cxn>
                <a:cxn ang="0">
                  <a:pos x="46" y="61"/>
                </a:cxn>
                <a:cxn ang="0">
                  <a:pos x="37" y="63"/>
                </a:cxn>
                <a:cxn ang="0">
                  <a:pos x="31" y="68"/>
                </a:cxn>
                <a:cxn ang="0">
                  <a:pos x="24" y="73"/>
                </a:cxn>
                <a:cxn ang="0">
                  <a:pos x="20" y="82"/>
                </a:cxn>
                <a:cxn ang="0">
                  <a:pos x="19" y="89"/>
                </a:cxn>
              </a:cxnLst>
              <a:rect l="0" t="0" r="r" b="b"/>
              <a:pathLst>
                <a:path w="97" h="138">
                  <a:moveTo>
                    <a:pt x="51" y="0"/>
                  </a:moveTo>
                  <a:lnTo>
                    <a:pt x="73" y="0"/>
                  </a:lnTo>
                  <a:lnTo>
                    <a:pt x="43" y="46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49" y="44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66" y="46"/>
                  </a:lnTo>
                  <a:lnTo>
                    <a:pt x="70" y="48"/>
                  </a:lnTo>
                  <a:lnTo>
                    <a:pt x="73" y="49"/>
                  </a:lnTo>
                  <a:lnTo>
                    <a:pt x="76" y="51"/>
                  </a:lnTo>
                  <a:lnTo>
                    <a:pt x="82" y="55"/>
                  </a:lnTo>
                  <a:lnTo>
                    <a:pt x="83" y="58"/>
                  </a:lnTo>
                  <a:lnTo>
                    <a:pt x="87" y="61"/>
                  </a:lnTo>
                  <a:lnTo>
                    <a:pt x="90" y="65"/>
                  </a:lnTo>
                  <a:lnTo>
                    <a:pt x="92" y="68"/>
                  </a:lnTo>
                  <a:lnTo>
                    <a:pt x="93" y="72"/>
                  </a:lnTo>
                  <a:lnTo>
                    <a:pt x="95" y="77"/>
                  </a:lnTo>
                  <a:lnTo>
                    <a:pt x="97" y="80"/>
                  </a:lnTo>
                  <a:lnTo>
                    <a:pt x="97" y="85"/>
                  </a:lnTo>
                  <a:lnTo>
                    <a:pt x="97" y="89"/>
                  </a:lnTo>
                  <a:lnTo>
                    <a:pt x="97" y="90"/>
                  </a:lnTo>
                  <a:lnTo>
                    <a:pt x="97" y="92"/>
                  </a:lnTo>
                  <a:lnTo>
                    <a:pt x="97" y="94"/>
                  </a:lnTo>
                  <a:lnTo>
                    <a:pt x="97" y="95"/>
                  </a:lnTo>
                  <a:lnTo>
                    <a:pt x="97" y="97"/>
                  </a:lnTo>
                  <a:lnTo>
                    <a:pt x="95" y="99"/>
                  </a:lnTo>
                  <a:lnTo>
                    <a:pt x="95" y="100"/>
                  </a:lnTo>
                  <a:lnTo>
                    <a:pt x="95" y="102"/>
                  </a:lnTo>
                  <a:lnTo>
                    <a:pt x="95" y="104"/>
                  </a:lnTo>
                  <a:lnTo>
                    <a:pt x="93" y="106"/>
                  </a:lnTo>
                  <a:lnTo>
                    <a:pt x="93" y="107"/>
                  </a:lnTo>
                  <a:lnTo>
                    <a:pt x="92" y="109"/>
                  </a:lnTo>
                  <a:lnTo>
                    <a:pt x="92" y="111"/>
                  </a:lnTo>
                  <a:lnTo>
                    <a:pt x="90" y="112"/>
                  </a:lnTo>
                  <a:lnTo>
                    <a:pt x="90" y="114"/>
                  </a:lnTo>
                  <a:lnTo>
                    <a:pt x="88" y="117"/>
                  </a:lnTo>
                  <a:lnTo>
                    <a:pt x="87" y="119"/>
                  </a:lnTo>
                  <a:lnTo>
                    <a:pt x="85" y="123"/>
                  </a:lnTo>
                  <a:lnTo>
                    <a:pt x="82" y="124"/>
                  </a:lnTo>
                  <a:lnTo>
                    <a:pt x="80" y="126"/>
                  </a:lnTo>
                  <a:lnTo>
                    <a:pt x="78" y="129"/>
                  </a:lnTo>
                  <a:lnTo>
                    <a:pt x="75" y="131"/>
                  </a:lnTo>
                  <a:lnTo>
                    <a:pt x="73" y="131"/>
                  </a:lnTo>
                  <a:lnTo>
                    <a:pt x="70" y="133"/>
                  </a:lnTo>
                  <a:lnTo>
                    <a:pt x="68" y="135"/>
                  </a:lnTo>
                  <a:lnTo>
                    <a:pt x="65" y="136"/>
                  </a:lnTo>
                  <a:lnTo>
                    <a:pt x="61" y="136"/>
                  </a:lnTo>
                  <a:lnTo>
                    <a:pt x="58" y="138"/>
                  </a:lnTo>
                  <a:lnTo>
                    <a:pt x="54" y="138"/>
                  </a:lnTo>
                  <a:lnTo>
                    <a:pt x="51" y="138"/>
                  </a:lnTo>
                  <a:lnTo>
                    <a:pt x="48" y="138"/>
                  </a:lnTo>
                  <a:lnTo>
                    <a:pt x="46" y="138"/>
                  </a:lnTo>
                  <a:lnTo>
                    <a:pt x="44" y="138"/>
                  </a:lnTo>
                  <a:lnTo>
                    <a:pt x="41" y="138"/>
                  </a:lnTo>
                  <a:lnTo>
                    <a:pt x="39" y="138"/>
                  </a:lnTo>
                  <a:lnTo>
                    <a:pt x="36" y="136"/>
                  </a:lnTo>
                  <a:lnTo>
                    <a:pt x="34" y="136"/>
                  </a:lnTo>
                  <a:lnTo>
                    <a:pt x="32" y="135"/>
                  </a:lnTo>
                  <a:lnTo>
                    <a:pt x="29" y="135"/>
                  </a:lnTo>
                  <a:lnTo>
                    <a:pt x="27" y="133"/>
                  </a:lnTo>
                  <a:lnTo>
                    <a:pt x="26" y="133"/>
                  </a:lnTo>
                  <a:lnTo>
                    <a:pt x="24" y="131"/>
                  </a:lnTo>
                  <a:lnTo>
                    <a:pt x="22" y="129"/>
                  </a:lnTo>
                  <a:lnTo>
                    <a:pt x="20" y="129"/>
                  </a:lnTo>
                  <a:lnTo>
                    <a:pt x="17" y="128"/>
                  </a:lnTo>
                  <a:lnTo>
                    <a:pt x="15" y="126"/>
                  </a:lnTo>
                  <a:lnTo>
                    <a:pt x="14" y="124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0" y="119"/>
                  </a:lnTo>
                  <a:lnTo>
                    <a:pt x="9" y="117"/>
                  </a:lnTo>
                  <a:lnTo>
                    <a:pt x="7" y="116"/>
                  </a:lnTo>
                  <a:lnTo>
                    <a:pt x="5" y="112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3" y="107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2"/>
                  </a:lnTo>
                  <a:lnTo>
                    <a:pt x="3" y="77"/>
                  </a:lnTo>
                  <a:lnTo>
                    <a:pt x="5" y="72"/>
                  </a:lnTo>
                  <a:lnTo>
                    <a:pt x="9" y="65"/>
                  </a:lnTo>
                  <a:lnTo>
                    <a:pt x="12" y="58"/>
                  </a:lnTo>
                  <a:lnTo>
                    <a:pt x="15" y="51"/>
                  </a:lnTo>
                  <a:lnTo>
                    <a:pt x="20" y="44"/>
                  </a:lnTo>
                  <a:lnTo>
                    <a:pt x="51" y="0"/>
                  </a:lnTo>
                  <a:close/>
                  <a:moveTo>
                    <a:pt x="19" y="89"/>
                  </a:moveTo>
                  <a:lnTo>
                    <a:pt x="19" y="92"/>
                  </a:lnTo>
                  <a:lnTo>
                    <a:pt x="20" y="95"/>
                  </a:lnTo>
                  <a:lnTo>
                    <a:pt x="20" y="97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4" y="106"/>
                  </a:lnTo>
                  <a:lnTo>
                    <a:pt x="26" y="107"/>
                  </a:lnTo>
                  <a:lnTo>
                    <a:pt x="27" y="111"/>
                  </a:lnTo>
                  <a:lnTo>
                    <a:pt x="31" y="112"/>
                  </a:lnTo>
                  <a:lnTo>
                    <a:pt x="32" y="114"/>
                  </a:lnTo>
                  <a:lnTo>
                    <a:pt x="34" y="116"/>
                  </a:lnTo>
                  <a:lnTo>
                    <a:pt x="37" y="117"/>
                  </a:lnTo>
                  <a:lnTo>
                    <a:pt x="39" y="117"/>
                  </a:lnTo>
                  <a:lnTo>
                    <a:pt x="43" y="119"/>
                  </a:lnTo>
                  <a:lnTo>
                    <a:pt x="46" y="119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19"/>
                  </a:lnTo>
                  <a:lnTo>
                    <a:pt x="56" y="117"/>
                  </a:lnTo>
                  <a:lnTo>
                    <a:pt x="59" y="117"/>
                  </a:lnTo>
                  <a:lnTo>
                    <a:pt x="63" y="116"/>
                  </a:lnTo>
                  <a:lnTo>
                    <a:pt x="65" y="114"/>
                  </a:lnTo>
                  <a:lnTo>
                    <a:pt x="66" y="112"/>
                  </a:lnTo>
                  <a:lnTo>
                    <a:pt x="68" y="111"/>
                  </a:lnTo>
                  <a:lnTo>
                    <a:pt x="71" y="109"/>
                  </a:lnTo>
                  <a:lnTo>
                    <a:pt x="73" y="107"/>
                  </a:lnTo>
                  <a:lnTo>
                    <a:pt x="73" y="104"/>
                  </a:lnTo>
                  <a:lnTo>
                    <a:pt x="75" y="102"/>
                  </a:lnTo>
                  <a:lnTo>
                    <a:pt x="76" y="99"/>
                  </a:lnTo>
                  <a:lnTo>
                    <a:pt x="76" y="95"/>
                  </a:lnTo>
                  <a:lnTo>
                    <a:pt x="76" y="94"/>
                  </a:lnTo>
                  <a:lnTo>
                    <a:pt x="76" y="90"/>
                  </a:lnTo>
                  <a:lnTo>
                    <a:pt x="76" y="87"/>
                  </a:lnTo>
                  <a:lnTo>
                    <a:pt x="76" y="83"/>
                  </a:lnTo>
                  <a:lnTo>
                    <a:pt x="76" y="82"/>
                  </a:lnTo>
                  <a:lnTo>
                    <a:pt x="75" y="78"/>
                  </a:lnTo>
                  <a:lnTo>
                    <a:pt x="73" y="77"/>
                  </a:lnTo>
                  <a:lnTo>
                    <a:pt x="73" y="73"/>
                  </a:lnTo>
                  <a:lnTo>
                    <a:pt x="71" y="72"/>
                  </a:lnTo>
                  <a:lnTo>
                    <a:pt x="70" y="70"/>
                  </a:lnTo>
                  <a:lnTo>
                    <a:pt x="66" y="68"/>
                  </a:lnTo>
                  <a:lnTo>
                    <a:pt x="65" y="66"/>
                  </a:lnTo>
                  <a:lnTo>
                    <a:pt x="63" y="65"/>
                  </a:lnTo>
                  <a:lnTo>
                    <a:pt x="59" y="63"/>
                  </a:lnTo>
                  <a:lnTo>
                    <a:pt x="58" y="63"/>
                  </a:lnTo>
                  <a:lnTo>
                    <a:pt x="54" y="61"/>
                  </a:lnTo>
                  <a:lnTo>
                    <a:pt x="51" y="61"/>
                  </a:lnTo>
                  <a:lnTo>
                    <a:pt x="49" y="61"/>
                  </a:lnTo>
                  <a:lnTo>
                    <a:pt x="46" y="61"/>
                  </a:lnTo>
                  <a:lnTo>
                    <a:pt x="43" y="61"/>
                  </a:lnTo>
                  <a:lnTo>
                    <a:pt x="41" y="63"/>
                  </a:lnTo>
                  <a:lnTo>
                    <a:pt x="37" y="63"/>
                  </a:lnTo>
                  <a:lnTo>
                    <a:pt x="34" y="65"/>
                  </a:lnTo>
                  <a:lnTo>
                    <a:pt x="32" y="66"/>
                  </a:lnTo>
                  <a:lnTo>
                    <a:pt x="31" y="68"/>
                  </a:lnTo>
                  <a:lnTo>
                    <a:pt x="27" y="70"/>
                  </a:lnTo>
                  <a:lnTo>
                    <a:pt x="26" y="72"/>
                  </a:lnTo>
                  <a:lnTo>
                    <a:pt x="24" y="73"/>
                  </a:lnTo>
                  <a:lnTo>
                    <a:pt x="22" y="77"/>
                  </a:lnTo>
                  <a:lnTo>
                    <a:pt x="22" y="78"/>
                  </a:lnTo>
                  <a:lnTo>
                    <a:pt x="20" y="82"/>
                  </a:lnTo>
                  <a:lnTo>
                    <a:pt x="20" y="83"/>
                  </a:lnTo>
                  <a:lnTo>
                    <a:pt x="19" y="87"/>
                  </a:lnTo>
                  <a:lnTo>
                    <a:pt x="19" y="8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38" name="Rectangle 18"/>
            <p:cNvSpPr>
              <a:spLocks noChangeArrowheads="1"/>
            </p:cNvSpPr>
            <p:nvPr/>
          </p:nvSpPr>
          <p:spPr bwMode="auto">
            <a:xfrm>
              <a:off x="7429" y="4572"/>
              <a:ext cx="47" cy="58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39" name="Freeform 19"/>
            <p:cNvSpPr>
              <a:spLocks/>
            </p:cNvSpPr>
            <p:nvPr/>
          </p:nvSpPr>
          <p:spPr bwMode="auto">
            <a:xfrm>
              <a:off x="7569" y="4292"/>
              <a:ext cx="195" cy="338"/>
            </a:xfrm>
            <a:custGeom>
              <a:avLst/>
              <a:gdLst/>
              <a:ahLst/>
              <a:cxnLst>
                <a:cxn ang="0">
                  <a:pos x="27" y="135"/>
                </a:cxn>
                <a:cxn ang="0">
                  <a:pos x="5" y="135"/>
                </a:cxn>
                <a:cxn ang="0">
                  <a:pos x="60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20"/>
                </a:cxn>
                <a:cxn ang="0">
                  <a:pos x="27" y="135"/>
                </a:cxn>
              </a:cxnLst>
              <a:rect l="0" t="0" r="r" b="b"/>
              <a:pathLst>
                <a:path w="78" h="135">
                  <a:moveTo>
                    <a:pt x="27" y="135"/>
                  </a:moveTo>
                  <a:lnTo>
                    <a:pt x="5" y="135"/>
                  </a:lnTo>
                  <a:lnTo>
                    <a:pt x="6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20"/>
                  </a:lnTo>
                  <a:lnTo>
                    <a:pt x="27" y="1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40" name="Freeform 20"/>
            <p:cNvSpPr>
              <a:spLocks/>
            </p:cNvSpPr>
            <p:nvPr/>
          </p:nvSpPr>
          <p:spPr bwMode="auto">
            <a:xfrm>
              <a:off x="5016" y="5759"/>
              <a:ext cx="48" cy="135"/>
            </a:xfrm>
            <a:custGeom>
              <a:avLst/>
              <a:gdLst/>
              <a:ahLst/>
              <a:cxnLst>
                <a:cxn ang="0">
                  <a:pos x="19" y="54"/>
                </a:cxn>
                <a:cxn ang="0">
                  <a:pos x="12" y="54"/>
                </a:cxn>
                <a:cxn ang="0">
                  <a:pos x="1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54"/>
                </a:cxn>
              </a:cxnLst>
              <a:rect l="0" t="0" r="r" b="b"/>
              <a:pathLst>
                <a:path w="19" h="54">
                  <a:moveTo>
                    <a:pt x="19" y="54"/>
                  </a:moveTo>
                  <a:lnTo>
                    <a:pt x="12" y="54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41" name="Freeform 21"/>
            <p:cNvSpPr>
              <a:spLocks/>
            </p:cNvSpPr>
            <p:nvPr/>
          </p:nvSpPr>
          <p:spPr bwMode="auto">
            <a:xfrm>
              <a:off x="5136" y="5754"/>
              <a:ext cx="105" cy="14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3" y="32"/>
                </a:cxn>
                <a:cxn ang="0">
                  <a:pos x="27" y="30"/>
                </a:cxn>
                <a:cxn ang="0">
                  <a:pos x="30" y="27"/>
                </a:cxn>
                <a:cxn ang="0">
                  <a:pos x="32" y="25"/>
                </a:cxn>
                <a:cxn ang="0">
                  <a:pos x="34" y="24"/>
                </a:cxn>
                <a:cxn ang="0">
                  <a:pos x="35" y="22"/>
                </a:cxn>
                <a:cxn ang="0">
                  <a:pos x="35" y="20"/>
                </a:cxn>
                <a:cxn ang="0">
                  <a:pos x="35" y="19"/>
                </a:cxn>
                <a:cxn ang="0">
                  <a:pos x="35" y="17"/>
                </a:cxn>
                <a:cxn ang="0">
                  <a:pos x="35" y="15"/>
                </a:cxn>
                <a:cxn ang="0">
                  <a:pos x="35" y="12"/>
                </a:cxn>
                <a:cxn ang="0">
                  <a:pos x="34" y="10"/>
                </a:cxn>
                <a:cxn ang="0">
                  <a:pos x="32" y="8"/>
                </a:cxn>
                <a:cxn ang="0">
                  <a:pos x="30" y="7"/>
                </a:cxn>
                <a:cxn ang="0">
                  <a:pos x="27" y="7"/>
                </a:cxn>
                <a:cxn ang="0">
                  <a:pos x="23" y="5"/>
                </a:cxn>
                <a:cxn ang="0">
                  <a:pos x="22" y="5"/>
                </a:cxn>
                <a:cxn ang="0">
                  <a:pos x="18" y="5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7" y="13"/>
                </a:cxn>
                <a:cxn ang="0">
                  <a:pos x="7" y="15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7" y="5"/>
                </a:cxn>
                <a:cxn ang="0">
                  <a:pos x="10" y="3"/>
                </a:cxn>
                <a:cxn ang="0">
                  <a:pos x="13" y="2"/>
                </a:cxn>
                <a:cxn ang="0">
                  <a:pos x="17" y="2"/>
                </a:cxn>
                <a:cxn ang="0">
                  <a:pos x="22" y="0"/>
                </a:cxn>
                <a:cxn ang="0">
                  <a:pos x="25" y="2"/>
                </a:cxn>
                <a:cxn ang="0">
                  <a:pos x="30" y="2"/>
                </a:cxn>
                <a:cxn ang="0">
                  <a:pos x="34" y="3"/>
                </a:cxn>
                <a:cxn ang="0">
                  <a:pos x="37" y="5"/>
                </a:cxn>
                <a:cxn ang="0">
                  <a:pos x="39" y="8"/>
                </a:cxn>
                <a:cxn ang="0">
                  <a:pos x="40" y="12"/>
                </a:cxn>
                <a:cxn ang="0">
                  <a:pos x="42" y="13"/>
                </a:cxn>
                <a:cxn ang="0">
                  <a:pos x="42" y="17"/>
                </a:cxn>
                <a:cxn ang="0">
                  <a:pos x="42" y="20"/>
                </a:cxn>
                <a:cxn ang="0">
                  <a:pos x="42" y="22"/>
                </a:cxn>
                <a:cxn ang="0">
                  <a:pos x="40" y="24"/>
                </a:cxn>
                <a:cxn ang="0">
                  <a:pos x="40" y="25"/>
                </a:cxn>
                <a:cxn ang="0">
                  <a:pos x="39" y="27"/>
                </a:cxn>
                <a:cxn ang="0">
                  <a:pos x="37" y="29"/>
                </a:cxn>
                <a:cxn ang="0">
                  <a:pos x="34" y="32"/>
                </a:cxn>
                <a:cxn ang="0">
                  <a:pos x="32" y="34"/>
                </a:cxn>
                <a:cxn ang="0">
                  <a:pos x="42" y="51"/>
                </a:cxn>
              </a:cxnLst>
              <a:rect l="0" t="0" r="r" b="b"/>
              <a:pathLst>
                <a:path w="42" h="56">
                  <a:moveTo>
                    <a:pt x="42" y="56"/>
                  </a:moveTo>
                  <a:lnTo>
                    <a:pt x="0" y="56"/>
                  </a:lnTo>
                  <a:lnTo>
                    <a:pt x="0" y="51"/>
                  </a:lnTo>
                  <a:lnTo>
                    <a:pt x="23" y="32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7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3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7"/>
                  </a:lnTo>
                  <a:lnTo>
                    <a:pt x="37" y="29"/>
                  </a:lnTo>
                  <a:lnTo>
                    <a:pt x="35" y="30"/>
                  </a:lnTo>
                  <a:lnTo>
                    <a:pt x="34" y="32"/>
                  </a:lnTo>
                  <a:lnTo>
                    <a:pt x="32" y="34"/>
                  </a:lnTo>
                  <a:lnTo>
                    <a:pt x="8" y="51"/>
                  </a:lnTo>
                  <a:lnTo>
                    <a:pt x="42" y="51"/>
                  </a:lnTo>
                  <a:lnTo>
                    <a:pt x="42" y="5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42" name="Freeform 22"/>
            <p:cNvSpPr>
              <a:spLocks/>
            </p:cNvSpPr>
            <p:nvPr/>
          </p:nvSpPr>
          <p:spPr bwMode="auto">
            <a:xfrm>
              <a:off x="5266" y="5754"/>
              <a:ext cx="113" cy="140"/>
            </a:xfrm>
            <a:custGeom>
              <a:avLst/>
              <a:gdLst/>
              <a:ahLst/>
              <a:cxnLst>
                <a:cxn ang="0">
                  <a:pos x="9" y="42"/>
                </a:cxn>
                <a:cxn ang="0">
                  <a:pos x="11" y="47"/>
                </a:cxn>
                <a:cxn ang="0">
                  <a:pos x="14" y="51"/>
                </a:cxn>
                <a:cxn ang="0">
                  <a:pos x="19" y="53"/>
                </a:cxn>
                <a:cxn ang="0">
                  <a:pos x="26" y="53"/>
                </a:cxn>
                <a:cxn ang="0">
                  <a:pos x="31" y="51"/>
                </a:cxn>
                <a:cxn ang="0">
                  <a:pos x="36" y="47"/>
                </a:cxn>
                <a:cxn ang="0">
                  <a:pos x="38" y="42"/>
                </a:cxn>
                <a:cxn ang="0">
                  <a:pos x="38" y="37"/>
                </a:cxn>
                <a:cxn ang="0">
                  <a:pos x="36" y="32"/>
                </a:cxn>
                <a:cxn ang="0">
                  <a:pos x="31" y="29"/>
                </a:cxn>
                <a:cxn ang="0">
                  <a:pos x="24" y="27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7" y="27"/>
                </a:cxn>
                <a:cxn ang="0">
                  <a:pos x="17" y="27"/>
                </a:cxn>
                <a:cxn ang="0">
                  <a:pos x="17" y="22"/>
                </a:cxn>
                <a:cxn ang="0">
                  <a:pos x="17" y="22"/>
                </a:cxn>
                <a:cxn ang="0">
                  <a:pos x="17" y="22"/>
                </a:cxn>
                <a:cxn ang="0">
                  <a:pos x="19" y="22"/>
                </a:cxn>
                <a:cxn ang="0">
                  <a:pos x="21" y="22"/>
                </a:cxn>
                <a:cxn ang="0">
                  <a:pos x="28" y="22"/>
                </a:cxn>
                <a:cxn ang="0">
                  <a:pos x="31" y="20"/>
                </a:cxn>
                <a:cxn ang="0">
                  <a:pos x="33" y="17"/>
                </a:cxn>
                <a:cxn ang="0">
                  <a:pos x="33" y="13"/>
                </a:cxn>
                <a:cxn ang="0">
                  <a:pos x="33" y="10"/>
                </a:cxn>
                <a:cxn ang="0">
                  <a:pos x="29" y="7"/>
                </a:cxn>
                <a:cxn ang="0">
                  <a:pos x="26" y="5"/>
                </a:cxn>
                <a:cxn ang="0">
                  <a:pos x="22" y="5"/>
                </a:cxn>
                <a:cxn ang="0">
                  <a:pos x="17" y="7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5" y="13"/>
                </a:cxn>
                <a:cxn ang="0">
                  <a:pos x="7" y="8"/>
                </a:cxn>
                <a:cxn ang="0">
                  <a:pos x="11" y="5"/>
                </a:cxn>
                <a:cxn ang="0">
                  <a:pos x="17" y="2"/>
                </a:cxn>
                <a:cxn ang="0">
                  <a:pos x="24" y="0"/>
                </a:cxn>
                <a:cxn ang="0">
                  <a:pos x="29" y="2"/>
                </a:cxn>
                <a:cxn ang="0">
                  <a:pos x="36" y="5"/>
                </a:cxn>
                <a:cxn ang="0">
                  <a:pos x="39" y="8"/>
                </a:cxn>
                <a:cxn ang="0">
                  <a:pos x="41" y="13"/>
                </a:cxn>
                <a:cxn ang="0">
                  <a:pos x="39" y="17"/>
                </a:cxn>
                <a:cxn ang="0">
                  <a:pos x="39" y="20"/>
                </a:cxn>
                <a:cxn ang="0">
                  <a:pos x="36" y="22"/>
                </a:cxn>
                <a:cxn ang="0">
                  <a:pos x="34" y="24"/>
                </a:cxn>
                <a:cxn ang="0">
                  <a:pos x="39" y="27"/>
                </a:cxn>
                <a:cxn ang="0">
                  <a:pos x="43" y="30"/>
                </a:cxn>
                <a:cxn ang="0">
                  <a:pos x="45" y="34"/>
                </a:cxn>
                <a:cxn ang="0">
                  <a:pos x="45" y="39"/>
                </a:cxn>
                <a:cxn ang="0">
                  <a:pos x="43" y="46"/>
                </a:cxn>
                <a:cxn ang="0">
                  <a:pos x="39" y="51"/>
                </a:cxn>
                <a:cxn ang="0">
                  <a:pos x="31" y="56"/>
                </a:cxn>
                <a:cxn ang="0">
                  <a:pos x="22" y="56"/>
                </a:cxn>
                <a:cxn ang="0">
                  <a:pos x="14" y="56"/>
                </a:cxn>
                <a:cxn ang="0">
                  <a:pos x="7" y="53"/>
                </a:cxn>
                <a:cxn ang="0">
                  <a:pos x="2" y="46"/>
                </a:cxn>
                <a:cxn ang="0">
                  <a:pos x="0" y="39"/>
                </a:cxn>
              </a:cxnLst>
              <a:rect l="0" t="0" r="r" b="b"/>
              <a:pathLst>
                <a:path w="45" h="56">
                  <a:moveTo>
                    <a:pt x="9" y="39"/>
                  </a:moveTo>
                  <a:lnTo>
                    <a:pt x="9" y="39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11" y="47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7" y="51"/>
                  </a:lnTo>
                  <a:lnTo>
                    <a:pt x="19" y="51"/>
                  </a:lnTo>
                  <a:lnTo>
                    <a:pt x="19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4" y="53"/>
                  </a:lnTo>
                  <a:lnTo>
                    <a:pt x="26" y="53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1" y="51"/>
                  </a:lnTo>
                  <a:lnTo>
                    <a:pt x="33" y="49"/>
                  </a:lnTo>
                  <a:lnTo>
                    <a:pt x="34" y="49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36" y="46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41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34" y="30"/>
                  </a:lnTo>
                  <a:lnTo>
                    <a:pt x="33" y="29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4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31" y="8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8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39" y="12"/>
                  </a:lnTo>
                  <a:lnTo>
                    <a:pt x="41" y="12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4" y="24"/>
                  </a:lnTo>
                  <a:lnTo>
                    <a:pt x="36" y="25"/>
                  </a:lnTo>
                  <a:lnTo>
                    <a:pt x="38" y="25"/>
                  </a:lnTo>
                  <a:lnTo>
                    <a:pt x="39" y="27"/>
                  </a:lnTo>
                  <a:lnTo>
                    <a:pt x="41" y="29"/>
                  </a:lnTo>
                  <a:lnTo>
                    <a:pt x="43" y="30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45" y="36"/>
                  </a:lnTo>
                  <a:lnTo>
                    <a:pt x="45" y="37"/>
                  </a:lnTo>
                  <a:lnTo>
                    <a:pt x="45" y="39"/>
                  </a:lnTo>
                  <a:lnTo>
                    <a:pt x="45" y="41"/>
                  </a:lnTo>
                  <a:lnTo>
                    <a:pt x="45" y="42"/>
                  </a:lnTo>
                  <a:lnTo>
                    <a:pt x="45" y="44"/>
                  </a:lnTo>
                  <a:lnTo>
                    <a:pt x="43" y="46"/>
                  </a:lnTo>
                  <a:lnTo>
                    <a:pt x="43" y="47"/>
                  </a:lnTo>
                  <a:lnTo>
                    <a:pt x="41" y="49"/>
                  </a:lnTo>
                  <a:lnTo>
                    <a:pt x="41" y="51"/>
                  </a:lnTo>
                  <a:lnTo>
                    <a:pt x="39" y="51"/>
                  </a:lnTo>
                  <a:lnTo>
                    <a:pt x="38" y="53"/>
                  </a:lnTo>
                  <a:lnTo>
                    <a:pt x="36" y="54"/>
                  </a:lnTo>
                  <a:lnTo>
                    <a:pt x="34" y="54"/>
                  </a:lnTo>
                  <a:lnTo>
                    <a:pt x="31" y="56"/>
                  </a:lnTo>
                  <a:lnTo>
                    <a:pt x="29" y="56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21" y="56"/>
                  </a:lnTo>
                  <a:lnTo>
                    <a:pt x="19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9" y="53"/>
                  </a:lnTo>
                  <a:lnTo>
                    <a:pt x="7" y="53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43" name="Freeform 23"/>
            <p:cNvSpPr>
              <a:spLocks noEditPoints="1"/>
            </p:cNvSpPr>
            <p:nvPr/>
          </p:nvSpPr>
          <p:spPr bwMode="auto">
            <a:xfrm>
              <a:off x="5404" y="5759"/>
              <a:ext cx="115" cy="135"/>
            </a:xfrm>
            <a:custGeom>
              <a:avLst/>
              <a:gdLst/>
              <a:ahLst/>
              <a:cxnLst>
                <a:cxn ang="0">
                  <a:pos x="32" y="39"/>
                </a:cxn>
                <a:cxn ang="0">
                  <a:pos x="32" y="6"/>
                </a:cxn>
                <a:cxn ang="0">
                  <a:pos x="7" y="39"/>
                </a:cxn>
                <a:cxn ang="0">
                  <a:pos x="32" y="39"/>
                </a:cxn>
                <a:cxn ang="0">
                  <a:pos x="39" y="54"/>
                </a:cxn>
                <a:cxn ang="0">
                  <a:pos x="32" y="54"/>
                </a:cxn>
                <a:cxn ang="0">
                  <a:pos x="32" y="44"/>
                </a:cxn>
                <a:cxn ang="0">
                  <a:pos x="0" y="44"/>
                </a:cxn>
                <a:cxn ang="0">
                  <a:pos x="0" y="39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39" y="39"/>
                </a:cxn>
                <a:cxn ang="0">
                  <a:pos x="46" y="39"/>
                </a:cxn>
                <a:cxn ang="0">
                  <a:pos x="46" y="44"/>
                </a:cxn>
                <a:cxn ang="0">
                  <a:pos x="39" y="44"/>
                </a:cxn>
                <a:cxn ang="0">
                  <a:pos x="39" y="54"/>
                </a:cxn>
              </a:cxnLst>
              <a:rect l="0" t="0" r="r" b="b"/>
              <a:pathLst>
                <a:path w="46" h="54">
                  <a:moveTo>
                    <a:pt x="32" y="39"/>
                  </a:moveTo>
                  <a:lnTo>
                    <a:pt x="32" y="6"/>
                  </a:lnTo>
                  <a:lnTo>
                    <a:pt x="7" y="39"/>
                  </a:lnTo>
                  <a:lnTo>
                    <a:pt x="32" y="39"/>
                  </a:lnTo>
                  <a:close/>
                  <a:moveTo>
                    <a:pt x="39" y="54"/>
                  </a:moveTo>
                  <a:lnTo>
                    <a:pt x="32" y="54"/>
                  </a:lnTo>
                  <a:lnTo>
                    <a:pt x="32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39" y="39"/>
                  </a:lnTo>
                  <a:lnTo>
                    <a:pt x="46" y="39"/>
                  </a:lnTo>
                  <a:lnTo>
                    <a:pt x="46" y="44"/>
                  </a:lnTo>
                  <a:lnTo>
                    <a:pt x="39" y="44"/>
                  </a:lnTo>
                  <a:lnTo>
                    <a:pt x="39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44" name="Freeform 24"/>
            <p:cNvSpPr>
              <a:spLocks/>
            </p:cNvSpPr>
            <p:nvPr/>
          </p:nvSpPr>
          <p:spPr bwMode="auto">
            <a:xfrm>
              <a:off x="5539" y="5759"/>
              <a:ext cx="120" cy="135"/>
            </a:xfrm>
            <a:custGeom>
              <a:avLst/>
              <a:gdLst/>
              <a:ahLst/>
              <a:cxnLst>
                <a:cxn ang="0">
                  <a:pos x="7" y="39"/>
                </a:cxn>
                <a:cxn ang="0">
                  <a:pos x="9" y="42"/>
                </a:cxn>
                <a:cxn ang="0">
                  <a:pos x="12" y="45"/>
                </a:cxn>
                <a:cxn ang="0">
                  <a:pos x="15" y="47"/>
                </a:cxn>
                <a:cxn ang="0">
                  <a:pos x="19" y="49"/>
                </a:cxn>
                <a:cxn ang="0">
                  <a:pos x="24" y="51"/>
                </a:cxn>
                <a:cxn ang="0">
                  <a:pos x="29" y="49"/>
                </a:cxn>
                <a:cxn ang="0">
                  <a:pos x="32" y="47"/>
                </a:cxn>
                <a:cxn ang="0">
                  <a:pos x="37" y="45"/>
                </a:cxn>
                <a:cxn ang="0">
                  <a:pos x="39" y="40"/>
                </a:cxn>
                <a:cxn ang="0">
                  <a:pos x="41" y="37"/>
                </a:cxn>
                <a:cxn ang="0">
                  <a:pos x="41" y="32"/>
                </a:cxn>
                <a:cxn ang="0">
                  <a:pos x="39" y="28"/>
                </a:cxn>
                <a:cxn ang="0">
                  <a:pos x="36" y="25"/>
                </a:cxn>
                <a:cxn ang="0">
                  <a:pos x="32" y="23"/>
                </a:cxn>
                <a:cxn ang="0">
                  <a:pos x="27" y="22"/>
                </a:cxn>
                <a:cxn ang="0">
                  <a:pos x="22" y="22"/>
                </a:cxn>
                <a:cxn ang="0">
                  <a:pos x="19" y="22"/>
                </a:cxn>
                <a:cxn ang="0">
                  <a:pos x="15" y="23"/>
                </a:cxn>
                <a:cxn ang="0">
                  <a:pos x="14" y="25"/>
                </a:cxn>
                <a:cxn ang="0">
                  <a:pos x="10" y="27"/>
                </a:cxn>
                <a:cxn ang="0">
                  <a:pos x="9" y="28"/>
                </a:cxn>
                <a:cxn ang="0">
                  <a:pos x="41" y="0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17" y="18"/>
                </a:cxn>
                <a:cxn ang="0">
                  <a:pos x="19" y="17"/>
                </a:cxn>
                <a:cxn ang="0">
                  <a:pos x="20" y="17"/>
                </a:cxn>
                <a:cxn ang="0">
                  <a:pos x="24" y="17"/>
                </a:cxn>
                <a:cxn ang="0">
                  <a:pos x="29" y="17"/>
                </a:cxn>
                <a:cxn ang="0">
                  <a:pos x="36" y="18"/>
                </a:cxn>
                <a:cxn ang="0">
                  <a:pos x="41" y="22"/>
                </a:cxn>
                <a:cxn ang="0">
                  <a:pos x="44" y="27"/>
                </a:cxn>
                <a:cxn ang="0">
                  <a:pos x="46" y="32"/>
                </a:cxn>
                <a:cxn ang="0">
                  <a:pos x="48" y="37"/>
                </a:cxn>
                <a:cxn ang="0">
                  <a:pos x="46" y="44"/>
                </a:cxn>
                <a:cxn ang="0">
                  <a:pos x="43" y="47"/>
                </a:cxn>
                <a:cxn ang="0">
                  <a:pos x="36" y="52"/>
                </a:cxn>
                <a:cxn ang="0">
                  <a:pos x="31" y="54"/>
                </a:cxn>
                <a:cxn ang="0">
                  <a:pos x="24" y="54"/>
                </a:cxn>
                <a:cxn ang="0">
                  <a:pos x="17" y="54"/>
                </a:cxn>
                <a:cxn ang="0">
                  <a:pos x="10" y="52"/>
                </a:cxn>
                <a:cxn ang="0">
                  <a:pos x="7" y="49"/>
                </a:cxn>
                <a:cxn ang="0">
                  <a:pos x="2" y="44"/>
                </a:cxn>
                <a:cxn ang="0">
                  <a:pos x="0" y="39"/>
                </a:cxn>
              </a:cxnLst>
              <a:rect l="0" t="0" r="r" b="b"/>
              <a:pathLst>
                <a:path w="48" h="54">
                  <a:moveTo>
                    <a:pt x="0" y="37"/>
                  </a:moveTo>
                  <a:lnTo>
                    <a:pt x="7" y="37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7" y="49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7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2" y="49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9" y="42"/>
                  </a:lnTo>
                  <a:lnTo>
                    <a:pt x="39" y="40"/>
                  </a:lnTo>
                  <a:lnTo>
                    <a:pt x="41" y="39"/>
                  </a:lnTo>
                  <a:lnTo>
                    <a:pt x="41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2"/>
                  </a:lnTo>
                  <a:lnTo>
                    <a:pt x="39" y="32"/>
                  </a:lnTo>
                  <a:lnTo>
                    <a:pt x="39" y="30"/>
                  </a:lnTo>
                  <a:lnTo>
                    <a:pt x="39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6" y="25"/>
                  </a:lnTo>
                  <a:lnTo>
                    <a:pt x="34" y="25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7" y="22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2" y="25"/>
                  </a:lnTo>
                  <a:lnTo>
                    <a:pt x="10" y="27"/>
                  </a:lnTo>
                  <a:lnTo>
                    <a:pt x="9" y="28"/>
                  </a:lnTo>
                  <a:lnTo>
                    <a:pt x="3" y="27"/>
                  </a:lnTo>
                  <a:lnTo>
                    <a:pt x="10" y="0"/>
                  </a:lnTo>
                  <a:lnTo>
                    <a:pt x="41" y="0"/>
                  </a:lnTo>
                  <a:lnTo>
                    <a:pt x="41" y="5"/>
                  </a:lnTo>
                  <a:lnTo>
                    <a:pt x="15" y="5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7" y="20"/>
                  </a:lnTo>
                  <a:lnTo>
                    <a:pt x="39" y="22"/>
                  </a:lnTo>
                  <a:lnTo>
                    <a:pt x="41" y="22"/>
                  </a:lnTo>
                  <a:lnTo>
                    <a:pt x="43" y="23"/>
                  </a:lnTo>
                  <a:lnTo>
                    <a:pt x="44" y="25"/>
                  </a:lnTo>
                  <a:lnTo>
                    <a:pt x="44" y="27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8" y="37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4" y="45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1" y="49"/>
                  </a:lnTo>
                  <a:lnTo>
                    <a:pt x="39" y="51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2" y="54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0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4" y="52"/>
                  </a:lnTo>
                  <a:lnTo>
                    <a:pt x="10" y="52"/>
                  </a:lnTo>
                  <a:lnTo>
                    <a:pt x="9" y="51"/>
                  </a:lnTo>
                  <a:lnTo>
                    <a:pt x="7" y="51"/>
                  </a:lnTo>
                  <a:lnTo>
                    <a:pt x="7" y="49"/>
                  </a:lnTo>
                  <a:lnTo>
                    <a:pt x="5" y="47"/>
                  </a:lnTo>
                  <a:lnTo>
                    <a:pt x="3" y="45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45" name="Freeform 25"/>
            <p:cNvSpPr>
              <a:spLocks noEditPoints="1"/>
            </p:cNvSpPr>
            <p:nvPr/>
          </p:nvSpPr>
          <p:spPr bwMode="auto">
            <a:xfrm>
              <a:off x="5674" y="5759"/>
              <a:ext cx="120" cy="135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17" y="25"/>
                </a:cxn>
                <a:cxn ang="0">
                  <a:pos x="12" y="27"/>
                </a:cxn>
                <a:cxn ang="0">
                  <a:pos x="11" y="30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9" y="42"/>
                </a:cxn>
                <a:cxn ang="0">
                  <a:pos x="12" y="45"/>
                </a:cxn>
                <a:cxn ang="0">
                  <a:pos x="16" y="47"/>
                </a:cxn>
                <a:cxn ang="0">
                  <a:pos x="19" y="49"/>
                </a:cxn>
                <a:cxn ang="0">
                  <a:pos x="24" y="51"/>
                </a:cxn>
                <a:cxn ang="0">
                  <a:pos x="29" y="49"/>
                </a:cxn>
                <a:cxn ang="0">
                  <a:pos x="34" y="47"/>
                </a:cxn>
                <a:cxn ang="0">
                  <a:pos x="38" y="45"/>
                </a:cxn>
                <a:cxn ang="0">
                  <a:pos x="40" y="42"/>
                </a:cxn>
                <a:cxn ang="0">
                  <a:pos x="41" y="39"/>
                </a:cxn>
                <a:cxn ang="0">
                  <a:pos x="41" y="34"/>
                </a:cxn>
                <a:cxn ang="0">
                  <a:pos x="40" y="30"/>
                </a:cxn>
                <a:cxn ang="0">
                  <a:pos x="36" y="27"/>
                </a:cxn>
                <a:cxn ang="0">
                  <a:pos x="33" y="25"/>
                </a:cxn>
                <a:cxn ang="0">
                  <a:pos x="28" y="23"/>
                </a:cxn>
                <a:cxn ang="0">
                  <a:pos x="26" y="0"/>
                </a:cxn>
                <a:cxn ang="0">
                  <a:pos x="19" y="18"/>
                </a:cxn>
                <a:cxn ang="0">
                  <a:pos x="21" y="18"/>
                </a:cxn>
                <a:cxn ang="0">
                  <a:pos x="23" y="18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26" y="18"/>
                </a:cxn>
                <a:cxn ang="0">
                  <a:pos x="33" y="18"/>
                </a:cxn>
                <a:cxn ang="0">
                  <a:pos x="38" y="22"/>
                </a:cxn>
                <a:cxn ang="0">
                  <a:pos x="43" y="25"/>
                </a:cxn>
                <a:cxn ang="0">
                  <a:pos x="46" y="28"/>
                </a:cxn>
                <a:cxn ang="0">
                  <a:pos x="48" y="34"/>
                </a:cxn>
                <a:cxn ang="0">
                  <a:pos x="48" y="40"/>
                </a:cxn>
                <a:cxn ang="0">
                  <a:pos x="45" y="45"/>
                </a:cxn>
                <a:cxn ang="0">
                  <a:pos x="41" y="49"/>
                </a:cxn>
                <a:cxn ang="0">
                  <a:pos x="36" y="52"/>
                </a:cxn>
                <a:cxn ang="0">
                  <a:pos x="29" y="54"/>
                </a:cxn>
                <a:cxn ang="0">
                  <a:pos x="23" y="54"/>
                </a:cxn>
                <a:cxn ang="0">
                  <a:pos x="16" y="54"/>
                </a:cxn>
                <a:cxn ang="0">
                  <a:pos x="9" y="51"/>
                </a:cxn>
                <a:cxn ang="0">
                  <a:pos x="6" y="47"/>
                </a:cxn>
                <a:cxn ang="0">
                  <a:pos x="2" y="42"/>
                </a:cxn>
                <a:cxn ang="0">
                  <a:pos x="0" y="37"/>
                </a:cxn>
                <a:cxn ang="0">
                  <a:pos x="2" y="32"/>
                </a:cxn>
                <a:cxn ang="0">
                  <a:pos x="6" y="25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1" y="18"/>
                </a:cxn>
              </a:cxnLst>
              <a:rect l="0" t="0" r="r" b="b"/>
              <a:pathLst>
                <a:path w="48" h="54">
                  <a:moveTo>
                    <a:pt x="24" y="23"/>
                  </a:moveTo>
                  <a:lnTo>
                    <a:pt x="23" y="23"/>
                  </a:lnTo>
                  <a:lnTo>
                    <a:pt x="21" y="23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4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7" y="37"/>
                  </a:lnTo>
                  <a:lnTo>
                    <a:pt x="9" y="37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7" y="49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8" y="51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3" y="49"/>
                  </a:lnTo>
                  <a:lnTo>
                    <a:pt x="34" y="47"/>
                  </a:lnTo>
                  <a:lnTo>
                    <a:pt x="36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40" y="44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41" y="39"/>
                  </a:lnTo>
                  <a:lnTo>
                    <a:pt x="41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6" y="27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4" y="23"/>
                  </a:lnTo>
                  <a:close/>
                  <a:moveTo>
                    <a:pt x="26" y="0"/>
                  </a:moveTo>
                  <a:lnTo>
                    <a:pt x="34" y="0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4" y="20"/>
                  </a:lnTo>
                  <a:lnTo>
                    <a:pt x="36" y="20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1" y="23"/>
                  </a:lnTo>
                  <a:lnTo>
                    <a:pt x="43" y="25"/>
                  </a:lnTo>
                  <a:lnTo>
                    <a:pt x="45" y="27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8" y="32"/>
                  </a:lnTo>
                  <a:lnTo>
                    <a:pt x="48" y="34"/>
                  </a:lnTo>
                  <a:lnTo>
                    <a:pt x="48" y="37"/>
                  </a:lnTo>
                  <a:lnTo>
                    <a:pt x="48" y="39"/>
                  </a:lnTo>
                  <a:lnTo>
                    <a:pt x="48" y="40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5" y="47"/>
                  </a:lnTo>
                  <a:lnTo>
                    <a:pt x="43" y="49"/>
                  </a:lnTo>
                  <a:lnTo>
                    <a:pt x="41" y="49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3" y="54"/>
                  </a:lnTo>
                  <a:lnTo>
                    <a:pt x="31" y="54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1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4" y="45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7" y="23"/>
                  </a:lnTo>
                  <a:lnTo>
                    <a:pt x="9" y="20"/>
                  </a:lnTo>
                  <a:lnTo>
                    <a:pt x="11" y="20"/>
                  </a:lnTo>
                  <a:lnTo>
                    <a:pt x="11" y="1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46" name="Freeform 26"/>
            <p:cNvSpPr>
              <a:spLocks/>
            </p:cNvSpPr>
            <p:nvPr/>
          </p:nvSpPr>
          <p:spPr bwMode="auto">
            <a:xfrm>
              <a:off x="5829" y="5759"/>
              <a:ext cx="92" cy="135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3" y="54"/>
                </a:cxn>
                <a:cxn ang="0">
                  <a:pos x="30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5"/>
                </a:cxn>
                <a:cxn ang="0">
                  <a:pos x="10" y="54"/>
                </a:cxn>
              </a:cxnLst>
              <a:rect l="0" t="0" r="r" b="b"/>
              <a:pathLst>
                <a:path w="37" h="54">
                  <a:moveTo>
                    <a:pt x="10" y="54"/>
                  </a:moveTo>
                  <a:lnTo>
                    <a:pt x="3" y="54"/>
                  </a:lnTo>
                  <a:lnTo>
                    <a:pt x="3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5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47" name="Freeform 27"/>
            <p:cNvSpPr>
              <a:spLocks noEditPoints="1"/>
            </p:cNvSpPr>
            <p:nvPr/>
          </p:nvSpPr>
          <p:spPr bwMode="auto">
            <a:xfrm>
              <a:off x="5956" y="5754"/>
              <a:ext cx="105" cy="140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13" y="20"/>
                </a:cxn>
                <a:cxn ang="0">
                  <a:pos x="18" y="24"/>
                </a:cxn>
                <a:cxn ang="0">
                  <a:pos x="25" y="22"/>
                </a:cxn>
                <a:cxn ang="0">
                  <a:pos x="30" y="20"/>
                </a:cxn>
                <a:cxn ang="0">
                  <a:pos x="32" y="17"/>
                </a:cxn>
                <a:cxn ang="0">
                  <a:pos x="34" y="12"/>
                </a:cxn>
                <a:cxn ang="0">
                  <a:pos x="30" y="8"/>
                </a:cxn>
                <a:cxn ang="0">
                  <a:pos x="25" y="7"/>
                </a:cxn>
                <a:cxn ang="0">
                  <a:pos x="20" y="5"/>
                </a:cxn>
                <a:cxn ang="0">
                  <a:pos x="13" y="7"/>
                </a:cxn>
                <a:cxn ang="0">
                  <a:pos x="10" y="10"/>
                </a:cxn>
                <a:cxn ang="0">
                  <a:pos x="8" y="13"/>
                </a:cxn>
                <a:cxn ang="0">
                  <a:pos x="6" y="44"/>
                </a:cxn>
                <a:cxn ang="0">
                  <a:pos x="11" y="49"/>
                </a:cxn>
                <a:cxn ang="0">
                  <a:pos x="17" y="53"/>
                </a:cxn>
                <a:cxn ang="0">
                  <a:pos x="25" y="51"/>
                </a:cxn>
                <a:cxn ang="0">
                  <a:pos x="32" y="49"/>
                </a:cxn>
                <a:cxn ang="0">
                  <a:pos x="35" y="44"/>
                </a:cxn>
                <a:cxn ang="0">
                  <a:pos x="35" y="37"/>
                </a:cxn>
                <a:cxn ang="0">
                  <a:pos x="32" y="32"/>
                </a:cxn>
                <a:cxn ang="0">
                  <a:pos x="27" y="29"/>
                </a:cxn>
                <a:cxn ang="0">
                  <a:pos x="18" y="27"/>
                </a:cxn>
                <a:cxn ang="0">
                  <a:pos x="11" y="30"/>
                </a:cxn>
                <a:cxn ang="0">
                  <a:pos x="6" y="34"/>
                </a:cxn>
                <a:cxn ang="0">
                  <a:pos x="6" y="41"/>
                </a:cxn>
                <a:cxn ang="0">
                  <a:pos x="6" y="24"/>
                </a:cxn>
                <a:cxn ang="0">
                  <a:pos x="3" y="20"/>
                </a:cxn>
                <a:cxn ang="0">
                  <a:pos x="1" y="17"/>
                </a:cxn>
                <a:cxn ang="0">
                  <a:pos x="3" y="10"/>
                </a:cxn>
                <a:cxn ang="0">
                  <a:pos x="8" y="5"/>
                </a:cxn>
                <a:cxn ang="0">
                  <a:pos x="15" y="2"/>
                </a:cxn>
                <a:cxn ang="0">
                  <a:pos x="25" y="2"/>
                </a:cxn>
                <a:cxn ang="0">
                  <a:pos x="34" y="3"/>
                </a:cxn>
                <a:cxn ang="0">
                  <a:pos x="39" y="8"/>
                </a:cxn>
                <a:cxn ang="0">
                  <a:pos x="40" y="15"/>
                </a:cxn>
                <a:cxn ang="0">
                  <a:pos x="39" y="19"/>
                </a:cxn>
                <a:cxn ang="0">
                  <a:pos x="37" y="22"/>
                </a:cxn>
                <a:cxn ang="0">
                  <a:pos x="32" y="25"/>
                </a:cxn>
                <a:cxn ang="0">
                  <a:pos x="37" y="29"/>
                </a:cxn>
                <a:cxn ang="0">
                  <a:pos x="42" y="32"/>
                </a:cxn>
                <a:cxn ang="0">
                  <a:pos x="42" y="37"/>
                </a:cxn>
                <a:cxn ang="0">
                  <a:pos x="40" y="46"/>
                </a:cxn>
                <a:cxn ang="0">
                  <a:pos x="35" y="53"/>
                </a:cxn>
                <a:cxn ang="0">
                  <a:pos x="25" y="56"/>
                </a:cxn>
                <a:cxn ang="0">
                  <a:pos x="13" y="56"/>
                </a:cxn>
                <a:cxn ang="0">
                  <a:pos x="5" y="51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1" y="32"/>
                </a:cxn>
                <a:cxn ang="0">
                  <a:pos x="5" y="29"/>
                </a:cxn>
              </a:cxnLst>
              <a:rect l="0" t="0" r="r" b="b"/>
              <a:pathLst>
                <a:path w="42" h="56">
                  <a:moveTo>
                    <a:pt x="8" y="13"/>
                  </a:moveTo>
                  <a:lnTo>
                    <a:pt x="8" y="15"/>
                  </a:lnTo>
                  <a:lnTo>
                    <a:pt x="10" y="17"/>
                  </a:lnTo>
                  <a:lnTo>
                    <a:pt x="10" y="19"/>
                  </a:lnTo>
                  <a:lnTo>
                    <a:pt x="11" y="20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8" y="13"/>
                  </a:lnTo>
                  <a:close/>
                  <a:moveTo>
                    <a:pt x="6" y="41"/>
                  </a:moveTo>
                  <a:lnTo>
                    <a:pt x="6" y="41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8" y="47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5" y="51"/>
                  </a:lnTo>
                  <a:lnTo>
                    <a:pt x="17" y="51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20" y="53"/>
                  </a:lnTo>
                  <a:lnTo>
                    <a:pt x="22" y="53"/>
                  </a:lnTo>
                  <a:lnTo>
                    <a:pt x="23" y="53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8" y="51"/>
                  </a:lnTo>
                  <a:lnTo>
                    <a:pt x="30" y="49"/>
                  </a:lnTo>
                  <a:lnTo>
                    <a:pt x="32" y="49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5" y="44"/>
                  </a:lnTo>
                  <a:lnTo>
                    <a:pt x="35" y="42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5" y="37"/>
                  </a:lnTo>
                  <a:lnTo>
                    <a:pt x="35" y="36"/>
                  </a:lnTo>
                  <a:lnTo>
                    <a:pt x="34" y="34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0" y="30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3" y="29"/>
                  </a:lnTo>
                  <a:lnTo>
                    <a:pt x="22" y="27"/>
                  </a:lnTo>
                  <a:lnTo>
                    <a:pt x="18" y="27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5" y="29"/>
                  </a:lnTo>
                  <a:lnTo>
                    <a:pt x="13" y="29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6" y="36"/>
                  </a:lnTo>
                  <a:lnTo>
                    <a:pt x="6" y="37"/>
                  </a:lnTo>
                  <a:lnTo>
                    <a:pt x="6" y="39"/>
                  </a:lnTo>
                  <a:lnTo>
                    <a:pt x="6" y="41"/>
                  </a:lnTo>
                  <a:close/>
                  <a:moveTo>
                    <a:pt x="10" y="25"/>
                  </a:moveTo>
                  <a:lnTo>
                    <a:pt x="8" y="25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8"/>
                  </a:lnTo>
                  <a:lnTo>
                    <a:pt x="5" y="7"/>
                  </a:lnTo>
                  <a:lnTo>
                    <a:pt x="6" y="7"/>
                  </a:lnTo>
                  <a:lnTo>
                    <a:pt x="8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39" y="12"/>
                  </a:lnTo>
                  <a:lnTo>
                    <a:pt x="40" y="13"/>
                  </a:lnTo>
                  <a:lnTo>
                    <a:pt x="40" y="15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7" y="22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5"/>
                  </a:lnTo>
                  <a:lnTo>
                    <a:pt x="32" y="25"/>
                  </a:lnTo>
                  <a:lnTo>
                    <a:pt x="34" y="25"/>
                  </a:lnTo>
                  <a:lnTo>
                    <a:pt x="35" y="27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9" y="30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37" y="51"/>
                  </a:lnTo>
                  <a:lnTo>
                    <a:pt x="35" y="53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0" y="56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7" y="56"/>
                  </a:lnTo>
                  <a:lnTo>
                    <a:pt x="13" y="56"/>
                  </a:lnTo>
                  <a:lnTo>
                    <a:pt x="11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3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8" y="25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48" name="Freeform 28"/>
            <p:cNvSpPr>
              <a:spLocks/>
            </p:cNvSpPr>
            <p:nvPr/>
          </p:nvSpPr>
          <p:spPr bwMode="auto">
            <a:xfrm>
              <a:off x="6109" y="5759"/>
              <a:ext cx="45" cy="135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2" y="54"/>
                </a:cxn>
                <a:cxn ang="0">
                  <a:pos x="1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54"/>
                </a:cxn>
              </a:cxnLst>
              <a:rect l="0" t="0" r="r" b="b"/>
              <a:pathLst>
                <a:path w="18" h="54">
                  <a:moveTo>
                    <a:pt x="18" y="54"/>
                  </a:moveTo>
                  <a:lnTo>
                    <a:pt x="12" y="54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49" name="Freeform 29"/>
            <p:cNvSpPr>
              <a:spLocks/>
            </p:cNvSpPr>
            <p:nvPr/>
          </p:nvSpPr>
          <p:spPr bwMode="auto">
            <a:xfrm>
              <a:off x="6226" y="5754"/>
              <a:ext cx="110" cy="14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6" y="32"/>
                </a:cxn>
                <a:cxn ang="0">
                  <a:pos x="29" y="30"/>
                </a:cxn>
                <a:cxn ang="0">
                  <a:pos x="31" y="27"/>
                </a:cxn>
                <a:cxn ang="0">
                  <a:pos x="34" y="25"/>
                </a:cxn>
                <a:cxn ang="0">
                  <a:pos x="34" y="24"/>
                </a:cxn>
                <a:cxn ang="0">
                  <a:pos x="36" y="22"/>
                </a:cxn>
                <a:cxn ang="0">
                  <a:pos x="36" y="20"/>
                </a:cxn>
                <a:cxn ang="0">
                  <a:pos x="38" y="19"/>
                </a:cxn>
                <a:cxn ang="0">
                  <a:pos x="38" y="17"/>
                </a:cxn>
                <a:cxn ang="0">
                  <a:pos x="38" y="15"/>
                </a:cxn>
                <a:cxn ang="0">
                  <a:pos x="36" y="12"/>
                </a:cxn>
                <a:cxn ang="0">
                  <a:pos x="34" y="10"/>
                </a:cxn>
                <a:cxn ang="0">
                  <a:pos x="33" y="8"/>
                </a:cxn>
                <a:cxn ang="0">
                  <a:pos x="31" y="7"/>
                </a:cxn>
                <a:cxn ang="0">
                  <a:pos x="27" y="7"/>
                </a:cxn>
                <a:cxn ang="0">
                  <a:pos x="26" y="5"/>
                </a:cxn>
                <a:cxn ang="0">
                  <a:pos x="22" y="5"/>
                </a:cxn>
                <a:cxn ang="0">
                  <a:pos x="19" y="5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9" y="13"/>
                </a:cxn>
                <a:cxn ang="0">
                  <a:pos x="7" y="15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19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4" y="8"/>
                </a:cxn>
                <a:cxn ang="0">
                  <a:pos x="7" y="5"/>
                </a:cxn>
                <a:cxn ang="0">
                  <a:pos x="10" y="3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22" y="0"/>
                </a:cxn>
                <a:cxn ang="0">
                  <a:pos x="27" y="2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8" y="5"/>
                </a:cxn>
                <a:cxn ang="0">
                  <a:pos x="41" y="8"/>
                </a:cxn>
                <a:cxn ang="0">
                  <a:pos x="43" y="12"/>
                </a:cxn>
                <a:cxn ang="0">
                  <a:pos x="43" y="13"/>
                </a:cxn>
                <a:cxn ang="0">
                  <a:pos x="44" y="17"/>
                </a:cxn>
                <a:cxn ang="0">
                  <a:pos x="44" y="20"/>
                </a:cxn>
                <a:cxn ang="0">
                  <a:pos x="43" y="22"/>
                </a:cxn>
                <a:cxn ang="0">
                  <a:pos x="43" y="24"/>
                </a:cxn>
                <a:cxn ang="0">
                  <a:pos x="41" y="25"/>
                </a:cxn>
                <a:cxn ang="0">
                  <a:pos x="39" y="27"/>
                </a:cxn>
                <a:cxn ang="0">
                  <a:pos x="38" y="29"/>
                </a:cxn>
                <a:cxn ang="0">
                  <a:pos x="36" y="32"/>
                </a:cxn>
                <a:cxn ang="0">
                  <a:pos x="33" y="34"/>
                </a:cxn>
                <a:cxn ang="0">
                  <a:pos x="44" y="51"/>
                </a:cxn>
              </a:cxnLst>
              <a:rect l="0" t="0" r="r" b="b"/>
              <a:pathLst>
                <a:path w="44" h="56">
                  <a:moveTo>
                    <a:pt x="44" y="56"/>
                  </a:moveTo>
                  <a:lnTo>
                    <a:pt x="0" y="56"/>
                  </a:lnTo>
                  <a:lnTo>
                    <a:pt x="0" y="51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29" y="30"/>
                  </a:lnTo>
                  <a:lnTo>
                    <a:pt x="31" y="29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3" y="8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5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4" y="3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39" y="7"/>
                  </a:lnTo>
                  <a:lnTo>
                    <a:pt x="41" y="8"/>
                  </a:lnTo>
                  <a:lnTo>
                    <a:pt x="41" y="10"/>
                  </a:lnTo>
                  <a:lnTo>
                    <a:pt x="43" y="12"/>
                  </a:lnTo>
                  <a:lnTo>
                    <a:pt x="43" y="13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4" y="19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41" y="27"/>
                  </a:lnTo>
                  <a:lnTo>
                    <a:pt x="39" y="27"/>
                  </a:lnTo>
                  <a:lnTo>
                    <a:pt x="39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3" y="34"/>
                  </a:lnTo>
                  <a:lnTo>
                    <a:pt x="10" y="51"/>
                  </a:lnTo>
                  <a:lnTo>
                    <a:pt x="44" y="51"/>
                  </a:lnTo>
                  <a:lnTo>
                    <a:pt x="44" y="5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50" name="Freeform 30"/>
            <p:cNvSpPr>
              <a:spLocks/>
            </p:cNvSpPr>
            <p:nvPr/>
          </p:nvSpPr>
          <p:spPr bwMode="auto">
            <a:xfrm>
              <a:off x="6364" y="5754"/>
              <a:ext cx="110" cy="140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8" y="47"/>
                </a:cxn>
                <a:cxn ang="0">
                  <a:pos x="13" y="51"/>
                </a:cxn>
                <a:cxn ang="0">
                  <a:pos x="18" y="53"/>
                </a:cxn>
                <a:cxn ang="0">
                  <a:pos x="25" y="53"/>
                </a:cxn>
                <a:cxn ang="0">
                  <a:pos x="30" y="51"/>
                </a:cxn>
                <a:cxn ang="0">
                  <a:pos x="34" y="47"/>
                </a:cxn>
                <a:cxn ang="0">
                  <a:pos x="37" y="42"/>
                </a:cxn>
                <a:cxn ang="0">
                  <a:pos x="37" y="37"/>
                </a:cxn>
                <a:cxn ang="0">
                  <a:pos x="34" y="32"/>
                </a:cxn>
                <a:cxn ang="0">
                  <a:pos x="30" y="29"/>
                </a:cxn>
                <a:cxn ang="0">
                  <a:pos x="23" y="27"/>
                </a:cxn>
                <a:cxn ang="0">
                  <a:pos x="18" y="27"/>
                </a:cxn>
                <a:cxn ang="0">
                  <a:pos x="17" y="27"/>
                </a:cxn>
                <a:cxn ang="0">
                  <a:pos x="17" y="27"/>
                </a:cxn>
                <a:cxn ang="0">
                  <a:pos x="15" y="27"/>
                </a:cxn>
                <a:cxn ang="0">
                  <a:pos x="15" y="22"/>
                </a:cxn>
                <a:cxn ang="0">
                  <a:pos x="17" y="22"/>
                </a:cxn>
                <a:cxn ang="0">
                  <a:pos x="17" y="22"/>
                </a:cxn>
                <a:cxn ang="0">
                  <a:pos x="17" y="22"/>
                </a:cxn>
                <a:cxn ang="0">
                  <a:pos x="20" y="22"/>
                </a:cxn>
                <a:cxn ang="0">
                  <a:pos x="25" y="22"/>
                </a:cxn>
                <a:cxn ang="0">
                  <a:pos x="29" y="20"/>
                </a:cxn>
                <a:cxn ang="0">
                  <a:pos x="32" y="17"/>
                </a:cxn>
                <a:cxn ang="0">
                  <a:pos x="32" y="13"/>
                </a:cxn>
                <a:cxn ang="0">
                  <a:pos x="30" y="10"/>
                </a:cxn>
                <a:cxn ang="0">
                  <a:pos x="29" y="7"/>
                </a:cxn>
                <a:cxn ang="0">
                  <a:pos x="25" y="5"/>
                </a:cxn>
                <a:cxn ang="0">
                  <a:pos x="20" y="5"/>
                </a:cxn>
                <a:cxn ang="0">
                  <a:pos x="17" y="7"/>
                </a:cxn>
                <a:cxn ang="0">
                  <a:pos x="13" y="8"/>
                </a:cxn>
                <a:cxn ang="0">
                  <a:pos x="12" y="12"/>
                </a:cxn>
                <a:cxn ang="0">
                  <a:pos x="5" y="13"/>
                </a:cxn>
                <a:cxn ang="0">
                  <a:pos x="6" y="8"/>
                </a:cxn>
                <a:cxn ang="0">
                  <a:pos x="10" y="5"/>
                </a:cxn>
                <a:cxn ang="0">
                  <a:pos x="15" y="2"/>
                </a:cxn>
                <a:cxn ang="0">
                  <a:pos x="22" y="0"/>
                </a:cxn>
                <a:cxn ang="0">
                  <a:pos x="29" y="2"/>
                </a:cxn>
                <a:cxn ang="0">
                  <a:pos x="34" y="5"/>
                </a:cxn>
                <a:cxn ang="0">
                  <a:pos x="37" y="8"/>
                </a:cxn>
                <a:cxn ang="0">
                  <a:pos x="39" y="13"/>
                </a:cxn>
                <a:cxn ang="0">
                  <a:pos x="39" y="17"/>
                </a:cxn>
                <a:cxn ang="0">
                  <a:pos x="37" y="20"/>
                </a:cxn>
                <a:cxn ang="0">
                  <a:pos x="35" y="22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40" y="30"/>
                </a:cxn>
                <a:cxn ang="0">
                  <a:pos x="42" y="34"/>
                </a:cxn>
                <a:cxn ang="0">
                  <a:pos x="44" y="39"/>
                </a:cxn>
                <a:cxn ang="0">
                  <a:pos x="42" y="46"/>
                </a:cxn>
                <a:cxn ang="0">
                  <a:pos x="37" y="51"/>
                </a:cxn>
                <a:cxn ang="0">
                  <a:pos x="30" y="56"/>
                </a:cxn>
                <a:cxn ang="0">
                  <a:pos x="22" y="56"/>
                </a:cxn>
                <a:cxn ang="0">
                  <a:pos x="13" y="56"/>
                </a:cxn>
                <a:cxn ang="0">
                  <a:pos x="5" y="53"/>
                </a:cxn>
                <a:cxn ang="0">
                  <a:pos x="1" y="46"/>
                </a:cxn>
                <a:cxn ang="0">
                  <a:pos x="0" y="39"/>
                </a:cxn>
              </a:cxnLst>
              <a:rect l="0" t="0" r="r" b="b"/>
              <a:pathLst>
                <a:path w="44" h="56">
                  <a:moveTo>
                    <a:pt x="6" y="39"/>
                  </a:moveTo>
                  <a:lnTo>
                    <a:pt x="6" y="39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51"/>
                  </a:lnTo>
                  <a:lnTo>
                    <a:pt x="15" y="51"/>
                  </a:lnTo>
                  <a:lnTo>
                    <a:pt x="17" y="51"/>
                  </a:lnTo>
                  <a:lnTo>
                    <a:pt x="18" y="53"/>
                  </a:lnTo>
                  <a:lnTo>
                    <a:pt x="20" y="53"/>
                  </a:lnTo>
                  <a:lnTo>
                    <a:pt x="22" y="53"/>
                  </a:lnTo>
                  <a:lnTo>
                    <a:pt x="23" y="53"/>
                  </a:lnTo>
                  <a:lnTo>
                    <a:pt x="25" y="53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2" y="49"/>
                  </a:lnTo>
                  <a:lnTo>
                    <a:pt x="34" y="47"/>
                  </a:lnTo>
                  <a:lnTo>
                    <a:pt x="35" y="46"/>
                  </a:lnTo>
                  <a:lnTo>
                    <a:pt x="35" y="44"/>
                  </a:lnTo>
                  <a:lnTo>
                    <a:pt x="37" y="42"/>
                  </a:lnTo>
                  <a:lnTo>
                    <a:pt x="37" y="41"/>
                  </a:lnTo>
                  <a:lnTo>
                    <a:pt x="37" y="39"/>
                  </a:lnTo>
                  <a:lnTo>
                    <a:pt x="37" y="37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7" y="22"/>
                  </a:lnTo>
                  <a:lnTo>
                    <a:pt x="27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7" y="8"/>
                  </a:lnTo>
                  <a:lnTo>
                    <a:pt x="39" y="10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39" y="19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5" y="25"/>
                  </a:lnTo>
                  <a:lnTo>
                    <a:pt x="37" y="27"/>
                  </a:lnTo>
                  <a:lnTo>
                    <a:pt x="39" y="27"/>
                  </a:lnTo>
                  <a:lnTo>
                    <a:pt x="39" y="29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9"/>
                  </a:lnTo>
                  <a:lnTo>
                    <a:pt x="44" y="41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0" y="47"/>
                  </a:lnTo>
                  <a:lnTo>
                    <a:pt x="40" y="49"/>
                  </a:lnTo>
                  <a:lnTo>
                    <a:pt x="39" y="51"/>
                  </a:lnTo>
                  <a:lnTo>
                    <a:pt x="37" y="51"/>
                  </a:lnTo>
                  <a:lnTo>
                    <a:pt x="35" y="53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0" y="56"/>
                  </a:lnTo>
                  <a:lnTo>
                    <a:pt x="29" y="56"/>
                  </a:lnTo>
                  <a:lnTo>
                    <a:pt x="27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7" y="56"/>
                  </a:lnTo>
                  <a:lnTo>
                    <a:pt x="15" y="56"/>
                  </a:lnTo>
                  <a:lnTo>
                    <a:pt x="13" y="56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3"/>
                  </a:lnTo>
                  <a:lnTo>
                    <a:pt x="5" y="53"/>
                  </a:lnTo>
                  <a:lnTo>
                    <a:pt x="5" y="51"/>
                  </a:lnTo>
                  <a:lnTo>
                    <a:pt x="3" y="49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51" name="Freeform 31"/>
            <p:cNvSpPr>
              <a:spLocks noEditPoints="1"/>
            </p:cNvSpPr>
            <p:nvPr/>
          </p:nvSpPr>
          <p:spPr bwMode="auto">
            <a:xfrm>
              <a:off x="6499" y="5759"/>
              <a:ext cx="115" cy="135"/>
            </a:xfrm>
            <a:custGeom>
              <a:avLst/>
              <a:gdLst/>
              <a:ahLst/>
              <a:cxnLst>
                <a:cxn ang="0">
                  <a:pos x="32" y="39"/>
                </a:cxn>
                <a:cxn ang="0">
                  <a:pos x="32" y="6"/>
                </a:cxn>
                <a:cxn ang="0">
                  <a:pos x="7" y="39"/>
                </a:cxn>
                <a:cxn ang="0">
                  <a:pos x="32" y="39"/>
                </a:cxn>
                <a:cxn ang="0">
                  <a:pos x="37" y="54"/>
                </a:cxn>
                <a:cxn ang="0">
                  <a:pos x="32" y="54"/>
                </a:cxn>
                <a:cxn ang="0">
                  <a:pos x="32" y="44"/>
                </a:cxn>
                <a:cxn ang="0">
                  <a:pos x="0" y="44"/>
                </a:cxn>
                <a:cxn ang="0">
                  <a:pos x="0" y="39"/>
                </a:cxn>
                <a:cxn ang="0">
                  <a:pos x="31" y="0"/>
                </a:cxn>
                <a:cxn ang="0">
                  <a:pos x="37" y="0"/>
                </a:cxn>
                <a:cxn ang="0">
                  <a:pos x="37" y="39"/>
                </a:cxn>
                <a:cxn ang="0">
                  <a:pos x="46" y="39"/>
                </a:cxn>
                <a:cxn ang="0">
                  <a:pos x="46" y="44"/>
                </a:cxn>
                <a:cxn ang="0">
                  <a:pos x="37" y="44"/>
                </a:cxn>
                <a:cxn ang="0">
                  <a:pos x="37" y="54"/>
                </a:cxn>
              </a:cxnLst>
              <a:rect l="0" t="0" r="r" b="b"/>
              <a:pathLst>
                <a:path w="46" h="54">
                  <a:moveTo>
                    <a:pt x="32" y="39"/>
                  </a:moveTo>
                  <a:lnTo>
                    <a:pt x="32" y="6"/>
                  </a:lnTo>
                  <a:lnTo>
                    <a:pt x="7" y="39"/>
                  </a:lnTo>
                  <a:lnTo>
                    <a:pt x="32" y="39"/>
                  </a:lnTo>
                  <a:close/>
                  <a:moveTo>
                    <a:pt x="37" y="54"/>
                  </a:moveTo>
                  <a:lnTo>
                    <a:pt x="32" y="54"/>
                  </a:lnTo>
                  <a:lnTo>
                    <a:pt x="32" y="44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39"/>
                  </a:lnTo>
                  <a:lnTo>
                    <a:pt x="46" y="39"/>
                  </a:lnTo>
                  <a:lnTo>
                    <a:pt x="46" y="44"/>
                  </a:lnTo>
                  <a:lnTo>
                    <a:pt x="37" y="44"/>
                  </a:lnTo>
                  <a:lnTo>
                    <a:pt x="37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52" name="Freeform 32"/>
            <p:cNvSpPr>
              <a:spLocks/>
            </p:cNvSpPr>
            <p:nvPr/>
          </p:nvSpPr>
          <p:spPr bwMode="auto">
            <a:xfrm>
              <a:off x="6634" y="5759"/>
              <a:ext cx="115" cy="135"/>
            </a:xfrm>
            <a:custGeom>
              <a:avLst/>
              <a:gdLst/>
              <a:ahLst/>
              <a:cxnLst>
                <a:cxn ang="0">
                  <a:pos x="7" y="39"/>
                </a:cxn>
                <a:cxn ang="0">
                  <a:pos x="9" y="42"/>
                </a:cxn>
                <a:cxn ang="0">
                  <a:pos x="11" y="45"/>
                </a:cxn>
                <a:cxn ang="0">
                  <a:pos x="14" y="47"/>
                </a:cxn>
                <a:cxn ang="0">
                  <a:pos x="19" y="49"/>
                </a:cxn>
                <a:cxn ang="0">
                  <a:pos x="22" y="51"/>
                </a:cxn>
                <a:cxn ang="0">
                  <a:pos x="28" y="49"/>
                </a:cxn>
                <a:cxn ang="0">
                  <a:pos x="33" y="47"/>
                </a:cxn>
                <a:cxn ang="0">
                  <a:pos x="36" y="45"/>
                </a:cxn>
                <a:cxn ang="0">
                  <a:pos x="38" y="40"/>
                </a:cxn>
                <a:cxn ang="0">
                  <a:pos x="39" y="37"/>
                </a:cxn>
                <a:cxn ang="0">
                  <a:pos x="39" y="32"/>
                </a:cxn>
                <a:cxn ang="0">
                  <a:pos x="38" y="28"/>
                </a:cxn>
                <a:cxn ang="0">
                  <a:pos x="34" y="25"/>
                </a:cxn>
                <a:cxn ang="0">
                  <a:pos x="31" y="23"/>
                </a:cxn>
                <a:cxn ang="0">
                  <a:pos x="26" y="22"/>
                </a:cxn>
                <a:cxn ang="0">
                  <a:pos x="21" y="22"/>
                </a:cxn>
                <a:cxn ang="0">
                  <a:pos x="17" y="22"/>
                </a:cxn>
                <a:cxn ang="0">
                  <a:pos x="16" y="23"/>
                </a:cxn>
                <a:cxn ang="0">
                  <a:pos x="12" y="25"/>
                </a:cxn>
                <a:cxn ang="0">
                  <a:pos x="11" y="27"/>
                </a:cxn>
                <a:cxn ang="0">
                  <a:pos x="9" y="28"/>
                </a:cxn>
                <a:cxn ang="0">
                  <a:pos x="39" y="0"/>
                </a:cxn>
                <a:cxn ang="0">
                  <a:pos x="11" y="20"/>
                </a:cxn>
                <a:cxn ang="0">
                  <a:pos x="14" y="18"/>
                </a:cxn>
                <a:cxn ang="0">
                  <a:pos x="16" y="18"/>
                </a:cxn>
                <a:cxn ang="0">
                  <a:pos x="17" y="17"/>
                </a:cxn>
                <a:cxn ang="0">
                  <a:pos x="21" y="17"/>
                </a:cxn>
                <a:cxn ang="0">
                  <a:pos x="22" y="17"/>
                </a:cxn>
                <a:cxn ang="0">
                  <a:pos x="28" y="17"/>
                </a:cxn>
                <a:cxn ang="0">
                  <a:pos x="34" y="18"/>
                </a:cxn>
                <a:cxn ang="0">
                  <a:pos x="39" y="22"/>
                </a:cxn>
                <a:cxn ang="0">
                  <a:pos x="45" y="27"/>
                </a:cxn>
                <a:cxn ang="0">
                  <a:pos x="46" y="32"/>
                </a:cxn>
                <a:cxn ang="0">
                  <a:pos x="46" y="37"/>
                </a:cxn>
                <a:cxn ang="0">
                  <a:pos x="45" y="44"/>
                </a:cxn>
                <a:cxn ang="0">
                  <a:pos x="41" y="47"/>
                </a:cxn>
                <a:cxn ang="0">
                  <a:pos x="36" y="52"/>
                </a:cxn>
                <a:cxn ang="0">
                  <a:pos x="29" y="54"/>
                </a:cxn>
                <a:cxn ang="0">
                  <a:pos x="22" y="54"/>
                </a:cxn>
                <a:cxn ang="0">
                  <a:pos x="16" y="54"/>
                </a:cxn>
                <a:cxn ang="0">
                  <a:pos x="11" y="52"/>
                </a:cxn>
                <a:cxn ang="0">
                  <a:pos x="5" y="49"/>
                </a:cxn>
                <a:cxn ang="0">
                  <a:pos x="2" y="44"/>
                </a:cxn>
                <a:cxn ang="0">
                  <a:pos x="0" y="39"/>
                </a:cxn>
              </a:cxnLst>
              <a:rect l="0" t="0" r="r" b="b"/>
              <a:pathLst>
                <a:path w="46" h="54">
                  <a:moveTo>
                    <a:pt x="0" y="37"/>
                  </a:moveTo>
                  <a:lnTo>
                    <a:pt x="7" y="37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6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8" y="40"/>
                  </a:lnTo>
                  <a:lnTo>
                    <a:pt x="39" y="40"/>
                  </a:lnTo>
                  <a:lnTo>
                    <a:pt x="39" y="39"/>
                  </a:lnTo>
                  <a:lnTo>
                    <a:pt x="39" y="37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2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6" y="27"/>
                  </a:lnTo>
                  <a:lnTo>
                    <a:pt x="34" y="25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4" y="23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4" y="27"/>
                  </a:lnTo>
                  <a:lnTo>
                    <a:pt x="9" y="0"/>
                  </a:lnTo>
                  <a:lnTo>
                    <a:pt x="39" y="0"/>
                  </a:lnTo>
                  <a:lnTo>
                    <a:pt x="39" y="5"/>
                  </a:lnTo>
                  <a:lnTo>
                    <a:pt x="16" y="5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6" y="20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1" y="23"/>
                  </a:lnTo>
                  <a:lnTo>
                    <a:pt x="43" y="25"/>
                  </a:lnTo>
                  <a:lnTo>
                    <a:pt x="45" y="27"/>
                  </a:lnTo>
                  <a:lnTo>
                    <a:pt x="45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7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5" y="44"/>
                  </a:lnTo>
                  <a:lnTo>
                    <a:pt x="45" y="45"/>
                  </a:lnTo>
                  <a:lnTo>
                    <a:pt x="43" y="45"/>
                  </a:lnTo>
                  <a:lnTo>
                    <a:pt x="41" y="47"/>
                  </a:lnTo>
                  <a:lnTo>
                    <a:pt x="39" y="49"/>
                  </a:lnTo>
                  <a:lnTo>
                    <a:pt x="38" y="51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3" y="54"/>
                  </a:lnTo>
                  <a:lnTo>
                    <a:pt x="29" y="54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19" y="54"/>
                  </a:lnTo>
                  <a:lnTo>
                    <a:pt x="16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1"/>
                  </a:lnTo>
                  <a:lnTo>
                    <a:pt x="7" y="51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4" y="45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53" name="Freeform 33"/>
            <p:cNvSpPr>
              <a:spLocks noEditPoints="1"/>
            </p:cNvSpPr>
            <p:nvPr/>
          </p:nvSpPr>
          <p:spPr bwMode="auto">
            <a:xfrm>
              <a:off x="6771" y="5759"/>
              <a:ext cx="115" cy="135"/>
            </a:xfrm>
            <a:custGeom>
              <a:avLst/>
              <a:gdLst/>
              <a:ahLst/>
              <a:cxnLst>
                <a:cxn ang="0">
                  <a:pos x="20" y="23"/>
                </a:cxn>
                <a:cxn ang="0">
                  <a:pos x="15" y="25"/>
                </a:cxn>
                <a:cxn ang="0">
                  <a:pos x="12" y="27"/>
                </a:cxn>
                <a:cxn ang="0">
                  <a:pos x="8" y="30"/>
                </a:cxn>
                <a:cxn ang="0">
                  <a:pos x="7" y="34"/>
                </a:cxn>
                <a:cxn ang="0">
                  <a:pos x="7" y="37"/>
                </a:cxn>
                <a:cxn ang="0">
                  <a:pos x="8" y="42"/>
                </a:cxn>
                <a:cxn ang="0">
                  <a:pos x="10" y="45"/>
                </a:cxn>
                <a:cxn ang="0">
                  <a:pos x="13" y="47"/>
                </a:cxn>
                <a:cxn ang="0">
                  <a:pos x="18" y="49"/>
                </a:cxn>
                <a:cxn ang="0">
                  <a:pos x="24" y="51"/>
                </a:cxn>
                <a:cxn ang="0">
                  <a:pos x="29" y="49"/>
                </a:cxn>
                <a:cxn ang="0">
                  <a:pos x="32" y="47"/>
                </a:cxn>
                <a:cxn ang="0">
                  <a:pos x="35" y="45"/>
                </a:cxn>
                <a:cxn ang="0">
                  <a:pos x="37" y="42"/>
                </a:cxn>
                <a:cxn ang="0">
                  <a:pos x="39" y="39"/>
                </a:cxn>
                <a:cxn ang="0">
                  <a:pos x="39" y="34"/>
                </a:cxn>
                <a:cxn ang="0">
                  <a:pos x="37" y="30"/>
                </a:cxn>
                <a:cxn ang="0">
                  <a:pos x="35" y="27"/>
                </a:cxn>
                <a:cxn ang="0">
                  <a:pos x="30" y="25"/>
                </a:cxn>
                <a:cxn ang="0">
                  <a:pos x="27" y="23"/>
                </a:cxn>
                <a:cxn ang="0">
                  <a:pos x="25" y="0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20" y="18"/>
                </a:cxn>
                <a:cxn ang="0">
                  <a:pos x="22" y="18"/>
                </a:cxn>
                <a:cxn ang="0">
                  <a:pos x="24" y="18"/>
                </a:cxn>
                <a:cxn ang="0">
                  <a:pos x="25" y="18"/>
                </a:cxn>
                <a:cxn ang="0">
                  <a:pos x="30" y="18"/>
                </a:cxn>
                <a:cxn ang="0">
                  <a:pos x="37" y="22"/>
                </a:cxn>
                <a:cxn ang="0">
                  <a:pos x="42" y="25"/>
                </a:cxn>
                <a:cxn ang="0">
                  <a:pos x="44" y="28"/>
                </a:cxn>
                <a:cxn ang="0">
                  <a:pos x="46" y="34"/>
                </a:cxn>
                <a:cxn ang="0">
                  <a:pos x="46" y="40"/>
                </a:cxn>
                <a:cxn ang="0">
                  <a:pos x="44" y="45"/>
                </a:cxn>
                <a:cxn ang="0">
                  <a:pos x="39" y="49"/>
                </a:cxn>
                <a:cxn ang="0">
                  <a:pos x="34" y="52"/>
                </a:cxn>
                <a:cxn ang="0">
                  <a:pos x="27" y="54"/>
                </a:cxn>
                <a:cxn ang="0">
                  <a:pos x="20" y="54"/>
                </a:cxn>
                <a:cxn ang="0">
                  <a:pos x="13" y="54"/>
                </a:cxn>
                <a:cxn ang="0">
                  <a:pos x="8" y="51"/>
                </a:cxn>
                <a:cxn ang="0">
                  <a:pos x="3" y="47"/>
                </a:cxn>
                <a:cxn ang="0">
                  <a:pos x="0" y="42"/>
                </a:cxn>
                <a:cxn ang="0">
                  <a:pos x="0" y="37"/>
                </a:cxn>
                <a:cxn ang="0">
                  <a:pos x="1" y="32"/>
                </a:cxn>
                <a:cxn ang="0">
                  <a:pos x="5" y="25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</a:cxnLst>
              <a:rect l="0" t="0" r="r" b="b"/>
              <a:pathLst>
                <a:path w="46" h="54">
                  <a:moveTo>
                    <a:pt x="24" y="23"/>
                  </a:moveTo>
                  <a:lnTo>
                    <a:pt x="22" y="23"/>
                  </a:lnTo>
                  <a:lnTo>
                    <a:pt x="20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5" y="25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7" y="37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5" y="49"/>
                  </a:lnTo>
                  <a:lnTo>
                    <a:pt x="17" y="49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9" y="40"/>
                  </a:lnTo>
                  <a:lnTo>
                    <a:pt x="39" y="39"/>
                  </a:lnTo>
                  <a:lnTo>
                    <a:pt x="39" y="37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2"/>
                  </a:lnTo>
                  <a:lnTo>
                    <a:pt x="37" y="30"/>
                  </a:lnTo>
                  <a:lnTo>
                    <a:pt x="37" y="28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4" y="25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24" y="23"/>
                  </a:lnTo>
                  <a:close/>
                  <a:moveTo>
                    <a:pt x="25" y="0"/>
                  </a:moveTo>
                  <a:lnTo>
                    <a:pt x="34" y="0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1" y="23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6" y="37"/>
                  </a:lnTo>
                  <a:lnTo>
                    <a:pt x="46" y="39"/>
                  </a:lnTo>
                  <a:lnTo>
                    <a:pt x="46" y="40"/>
                  </a:lnTo>
                  <a:lnTo>
                    <a:pt x="46" y="42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2" y="47"/>
                  </a:lnTo>
                  <a:lnTo>
                    <a:pt x="41" y="49"/>
                  </a:lnTo>
                  <a:lnTo>
                    <a:pt x="39" y="49"/>
                  </a:lnTo>
                  <a:lnTo>
                    <a:pt x="37" y="51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7" y="54"/>
                  </a:lnTo>
                  <a:lnTo>
                    <a:pt x="25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15" y="54"/>
                  </a:lnTo>
                  <a:lnTo>
                    <a:pt x="13" y="54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7" y="49"/>
                  </a:lnTo>
                  <a:lnTo>
                    <a:pt x="5" y="49"/>
                  </a:lnTo>
                  <a:lnTo>
                    <a:pt x="3" y="47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7" y="23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54" name="Freeform 34"/>
            <p:cNvSpPr>
              <a:spLocks/>
            </p:cNvSpPr>
            <p:nvPr/>
          </p:nvSpPr>
          <p:spPr bwMode="auto">
            <a:xfrm>
              <a:off x="6929" y="5759"/>
              <a:ext cx="45" cy="135"/>
            </a:xfrm>
            <a:custGeom>
              <a:avLst/>
              <a:gdLst/>
              <a:ahLst/>
              <a:cxnLst>
                <a:cxn ang="0">
                  <a:pos x="18" y="54"/>
                </a:cxn>
                <a:cxn ang="0">
                  <a:pos x="11" y="54"/>
                </a:cxn>
                <a:cxn ang="0">
                  <a:pos x="11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54"/>
                </a:cxn>
              </a:cxnLst>
              <a:rect l="0" t="0" r="r" b="b"/>
              <a:pathLst>
                <a:path w="18" h="54">
                  <a:moveTo>
                    <a:pt x="18" y="54"/>
                  </a:moveTo>
                  <a:lnTo>
                    <a:pt x="11" y="54"/>
                  </a:lnTo>
                  <a:lnTo>
                    <a:pt x="1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55" name="Freeform 35"/>
            <p:cNvSpPr>
              <a:spLocks/>
            </p:cNvSpPr>
            <p:nvPr/>
          </p:nvSpPr>
          <p:spPr bwMode="auto">
            <a:xfrm>
              <a:off x="7051" y="5754"/>
              <a:ext cx="105" cy="14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4" y="32"/>
                </a:cxn>
                <a:cxn ang="0">
                  <a:pos x="27" y="30"/>
                </a:cxn>
                <a:cxn ang="0">
                  <a:pos x="29" y="27"/>
                </a:cxn>
                <a:cxn ang="0">
                  <a:pos x="32" y="25"/>
                </a:cxn>
                <a:cxn ang="0">
                  <a:pos x="34" y="24"/>
                </a:cxn>
                <a:cxn ang="0">
                  <a:pos x="34" y="22"/>
                </a:cxn>
                <a:cxn ang="0">
                  <a:pos x="36" y="20"/>
                </a:cxn>
                <a:cxn ang="0">
                  <a:pos x="36" y="19"/>
                </a:cxn>
                <a:cxn ang="0">
                  <a:pos x="36" y="17"/>
                </a:cxn>
                <a:cxn ang="0">
                  <a:pos x="36" y="15"/>
                </a:cxn>
                <a:cxn ang="0">
                  <a:pos x="34" y="12"/>
                </a:cxn>
                <a:cxn ang="0">
                  <a:pos x="34" y="10"/>
                </a:cxn>
                <a:cxn ang="0">
                  <a:pos x="30" y="8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4" y="5"/>
                </a:cxn>
                <a:cxn ang="0">
                  <a:pos x="20" y="5"/>
                </a:cxn>
                <a:cxn ang="0">
                  <a:pos x="17" y="5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7" y="13"/>
                </a:cxn>
                <a:cxn ang="0">
                  <a:pos x="7" y="15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8" y="3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29" y="2"/>
                </a:cxn>
                <a:cxn ang="0">
                  <a:pos x="32" y="3"/>
                </a:cxn>
                <a:cxn ang="0">
                  <a:pos x="36" y="5"/>
                </a:cxn>
                <a:cxn ang="0">
                  <a:pos x="39" y="8"/>
                </a:cxn>
                <a:cxn ang="0">
                  <a:pos x="41" y="12"/>
                </a:cxn>
                <a:cxn ang="0">
                  <a:pos x="42" y="13"/>
                </a:cxn>
                <a:cxn ang="0">
                  <a:pos x="42" y="17"/>
                </a:cxn>
                <a:cxn ang="0">
                  <a:pos x="42" y="20"/>
                </a:cxn>
                <a:cxn ang="0">
                  <a:pos x="41" y="22"/>
                </a:cxn>
                <a:cxn ang="0">
                  <a:pos x="41" y="24"/>
                </a:cxn>
                <a:cxn ang="0">
                  <a:pos x="39" y="25"/>
                </a:cxn>
                <a:cxn ang="0">
                  <a:pos x="37" y="27"/>
                </a:cxn>
                <a:cxn ang="0">
                  <a:pos x="36" y="29"/>
                </a:cxn>
                <a:cxn ang="0">
                  <a:pos x="34" y="32"/>
                </a:cxn>
                <a:cxn ang="0">
                  <a:pos x="30" y="34"/>
                </a:cxn>
                <a:cxn ang="0">
                  <a:pos x="42" y="51"/>
                </a:cxn>
              </a:cxnLst>
              <a:rect l="0" t="0" r="r" b="b"/>
              <a:pathLst>
                <a:path w="42" h="56">
                  <a:moveTo>
                    <a:pt x="42" y="56"/>
                  </a:moveTo>
                  <a:lnTo>
                    <a:pt x="0" y="56"/>
                  </a:lnTo>
                  <a:lnTo>
                    <a:pt x="0" y="51"/>
                  </a:lnTo>
                  <a:lnTo>
                    <a:pt x="24" y="32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5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8" y="3"/>
                  </a:lnTo>
                  <a:lnTo>
                    <a:pt x="10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39" y="10"/>
                  </a:lnTo>
                  <a:lnTo>
                    <a:pt x="41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1" y="22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39" y="25"/>
                  </a:lnTo>
                  <a:lnTo>
                    <a:pt x="39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8" y="51"/>
                  </a:lnTo>
                  <a:lnTo>
                    <a:pt x="42" y="51"/>
                  </a:lnTo>
                  <a:lnTo>
                    <a:pt x="42" y="5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56" name="Freeform 36"/>
            <p:cNvSpPr>
              <a:spLocks/>
            </p:cNvSpPr>
            <p:nvPr/>
          </p:nvSpPr>
          <p:spPr bwMode="auto">
            <a:xfrm>
              <a:off x="7204" y="5759"/>
              <a:ext cx="47" cy="135"/>
            </a:xfrm>
            <a:custGeom>
              <a:avLst/>
              <a:gdLst/>
              <a:ahLst/>
              <a:cxnLst>
                <a:cxn ang="0">
                  <a:pos x="19" y="54"/>
                </a:cxn>
                <a:cxn ang="0">
                  <a:pos x="12" y="54"/>
                </a:cxn>
                <a:cxn ang="0">
                  <a:pos x="1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54"/>
                </a:cxn>
              </a:cxnLst>
              <a:rect l="0" t="0" r="r" b="b"/>
              <a:pathLst>
                <a:path w="19" h="54">
                  <a:moveTo>
                    <a:pt x="19" y="54"/>
                  </a:moveTo>
                  <a:lnTo>
                    <a:pt x="12" y="54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57" name="Freeform 37"/>
            <p:cNvSpPr>
              <a:spLocks/>
            </p:cNvSpPr>
            <p:nvPr/>
          </p:nvSpPr>
          <p:spPr bwMode="auto">
            <a:xfrm>
              <a:off x="7324" y="5754"/>
              <a:ext cx="105" cy="14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3" y="32"/>
                </a:cxn>
                <a:cxn ang="0">
                  <a:pos x="27" y="30"/>
                </a:cxn>
                <a:cxn ang="0">
                  <a:pos x="30" y="27"/>
                </a:cxn>
                <a:cxn ang="0">
                  <a:pos x="32" y="25"/>
                </a:cxn>
                <a:cxn ang="0">
                  <a:pos x="34" y="24"/>
                </a:cxn>
                <a:cxn ang="0">
                  <a:pos x="34" y="22"/>
                </a:cxn>
                <a:cxn ang="0">
                  <a:pos x="35" y="20"/>
                </a:cxn>
                <a:cxn ang="0">
                  <a:pos x="35" y="19"/>
                </a:cxn>
                <a:cxn ang="0">
                  <a:pos x="35" y="17"/>
                </a:cxn>
                <a:cxn ang="0">
                  <a:pos x="35" y="15"/>
                </a:cxn>
                <a:cxn ang="0">
                  <a:pos x="35" y="12"/>
                </a:cxn>
                <a:cxn ang="0">
                  <a:pos x="34" y="10"/>
                </a:cxn>
                <a:cxn ang="0">
                  <a:pos x="32" y="8"/>
                </a:cxn>
                <a:cxn ang="0">
                  <a:pos x="28" y="7"/>
                </a:cxn>
                <a:cxn ang="0">
                  <a:pos x="27" y="7"/>
                </a:cxn>
                <a:cxn ang="0">
                  <a:pos x="23" y="5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5" y="7"/>
                </a:cxn>
                <a:cxn ang="0">
                  <a:pos x="11" y="7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6" y="15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19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1" y="12"/>
                </a:cxn>
                <a:cxn ang="0">
                  <a:pos x="3" y="8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13" y="2"/>
                </a:cxn>
                <a:cxn ang="0">
                  <a:pos x="17" y="2"/>
                </a:cxn>
                <a:cxn ang="0">
                  <a:pos x="22" y="0"/>
                </a:cxn>
                <a:cxn ang="0">
                  <a:pos x="25" y="2"/>
                </a:cxn>
                <a:cxn ang="0">
                  <a:pos x="30" y="2"/>
                </a:cxn>
                <a:cxn ang="0">
                  <a:pos x="34" y="3"/>
                </a:cxn>
                <a:cxn ang="0">
                  <a:pos x="37" y="5"/>
                </a:cxn>
                <a:cxn ang="0">
                  <a:pos x="39" y="8"/>
                </a:cxn>
                <a:cxn ang="0">
                  <a:pos x="40" y="12"/>
                </a:cxn>
                <a:cxn ang="0">
                  <a:pos x="42" y="13"/>
                </a:cxn>
                <a:cxn ang="0">
                  <a:pos x="42" y="17"/>
                </a:cxn>
                <a:cxn ang="0">
                  <a:pos x="42" y="20"/>
                </a:cxn>
                <a:cxn ang="0">
                  <a:pos x="42" y="22"/>
                </a:cxn>
                <a:cxn ang="0">
                  <a:pos x="40" y="24"/>
                </a:cxn>
                <a:cxn ang="0">
                  <a:pos x="40" y="25"/>
                </a:cxn>
                <a:cxn ang="0">
                  <a:pos x="39" y="27"/>
                </a:cxn>
                <a:cxn ang="0">
                  <a:pos x="37" y="29"/>
                </a:cxn>
                <a:cxn ang="0">
                  <a:pos x="34" y="32"/>
                </a:cxn>
                <a:cxn ang="0">
                  <a:pos x="32" y="34"/>
                </a:cxn>
                <a:cxn ang="0">
                  <a:pos x="42" y="51"/>
                </a:cxn>
              </a:cxnLst>
              <a:rect l="0" t="0" r="r" b="b"/>
              <a:pathLst>
                <a:path w="42" h="56">
                  <a:moveTo>
                    <a:pt x="42" y="56"/>
                  </a:moveTo>
                  <a:lnTo>
                    <a:pt x="0" y="56"/>
                  </a:lnTo>
                  <a:lnTo>
                    <a:pt x="0" y="51"/>
                  </a:lnTo>
                  <a:lnTo>
                    <a:pt x="23" y="32"/>
                  </a:lnTo>
                  <a:lnTo>
                    <a:pt x="25" y="30"/>
                  </a:lnTo>
                  <a:lnTo>
                    <a:pt x="27" y="30"/>
                  </a:lnTo>
                  <a:lnTo>
                    <a:pt x="28" y="29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4" y="24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10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4" y="3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9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2" y="22"/>
                  </a:lnTo>
                  <a:lnTo>
                    <a:pt x="40" y="24"/>
                  </a:lnTo>
                  <a:lnTo>
                    <a:pt x="40" y="25"/>
                  </a:lnTo>
                  <a:lnTo>
                    <a:pt x="39" y="27"/>
                  </a:lnTo>
                  <a:lnTo>
                    <a:pt x="37" y="29"/>
                  </a:lnTo>
                  <a:lnTo>
                    <a:pt x="35" y="30"/>
                  </a:lnTo>
                  <a:lnTo>
                    <a:pt x="34" y="32"/>
                  </a:lnTo>
                  <a:lnTo>
                    <a:pt x="32" y="34"/>
                  </a:lnTo>
                  <a:lnTo>
                    <a:pt x="8" y="51"/>
                  </a:lnTo>
                  <a:lnTo>
                    <a:pt x="42" y="51"/>
                  </a:lnTo>
                  <a:lnTo>
                    <a:pt x="42" y="5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58" name="Freeform 38"/>
            <p:cNvSpPr>
              <a:spLocks noEditPoints="1"/>
            </p:cNvSpPr>
            <p:nvPr/>
          </p:nvSpPr>
          <p:spPr bwMode="auto">
            <a:xfrm>
              <a:off x="4431" y="5124"/>
              <a:ext cx="140" cy="608"/>
            </a:xfrm>
            <a:custGeom>
              <a:avLst/>
              <a:gdLst/>
              <a:ahLst/>
              <a:cxnLst>
                <a:cxn ang="0">
                  <a:pos x="56" y="243"/>
                </a:cxn>
                <a:cxn ang="0">
                  <a:pos x="44" y="243"/>
                </a:cxn>
                <a:cxn ang="0">
                  <a:pos x="44" y="0"/>
                </a:cxn>
                <a:cxn ang="0">
                  <a:pos x="56" y="0"/>
                </a:cxn>
                <a:cxn ang="0">
                  <a:pos x="56" y="243"/>
                </a:cxn>
                <a:cxn ang="0">
                  <a:pos x="37" y="243"/>
                </a:cxn>
                <a:cxn ang="0">
                  <a:pos x="18" y="243"/>
                </a:cxn>
                <a:cxn ang="0">
                  <a:pos x="18" y="0"/>
                </a:cxn>
                <a:cxn ang="0">
                  <a:pos x="37" y="0"/>
                </a:cxn>
                <a:cxn ang="0">
                  <a:pos x="37" y="243"/>
                </a:cxn>
                <a:cxn ang="0">
                  <a:pos x="5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243"/>
                </a:cxn>
              </a:cxnLst>
              <a:rect l="0" t="0" r="r" b="b"/>
              <a:pathLst>
                <a:path w="56" h="243">
                  <a:moveTo>
                    <a:pt x="56" y="243"/>
                  </a:moveTo>
                  <a:lnTo>
                    <a:pt x="44" y="24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243"/>
                  </a:lnTo>
                  <a:close/>
                  <a:moveTo>
                    <a:pt x="37" y="243"/>
                  </a:moveTo>
                  <a:lnTo>
                    <a:pt x="18" y="243"/>
                  </a:lnTo>
                  <a:lnTo>
                    <a:pt x="18" y="0"/>
                  </a:lnTo>
                  <a:lnTo>
                    <a:pt x="37" y="0"/>
                  </a:lnTo>
                  <a:lnTo>
                    <a:pt x="37" y="243"/>
                  </a:lnTo>
                  <a:close/>
                  <a:moveTo>
                    <a:pt x="5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59" name="Freeform 39"/>
            <p:cNvSpPr>
              <a:spLocks noEditPoints="1"/>
            </p:cNvSpPr>
            <p:nvPr/>
          </p:nvSpPr>
          <p:spPr bwMode="auto">
            <a:xfrm>
              <a:off x="4601" y="5124"/>
              <a:ext cx="153" cy="608"/>
            </a:xfrm>
            <a:custGeom>
              <a:avLst/>
              <a:gdLst/>
              <a:ahLst/>
              <a:cxnLst>
                <a:cxn ang="0">
                  <a:pos x="61" y="243"/>
                </a:cxn>
                <a:cxn ang="0">
                  <a:pos x="49" y="243"/>
                </a:cxn>
                <a:cxn ang="0">
                  <a:pos x="49" y="0"/>
                </a:cxn>
                <a:cxn ang="0">
                  <a:pos x="61" y="0"/>
                </a:cxn>
                <a:cxn ang="0">
                  <a:pos x="61" y="243"/>
                </a:cxn>
                <a:cxn ang="0">
                  <a:pos x="37" y="243"/>
                </a:cxn>
                <a:cxn ang="0">
                  <a:pos x="18" y="243"/>
                </a:cxn>
                <a:cxn ang="0">
                  <a:pos x="18" y="0"/>
                </a:cxn>
                <a:cxn ang="0">
                  <a:pos x="37" y="0"/>
                </a:cxn>
                <a:cxn ang="0">
                  <a:pos x="37" y="243"/>
                </a:cxn>
                <a:cxn ang="0">
                  <a:pos x="6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243"/>
                </a:cxn>
              </a:cxnLst>
              <a:rect l="0" t="0" r="r" b="b"/>
              <a:pathLst>
                <a:path w="61" h="243">
                  <a:moveTo>
                    <a:pt x="61" y="243"/>
                  </a:moveTo>
                  <a:lnTo>
                    <a:pt x="49" y="243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1" y="243"/>
                  </a:lnTo>
                  <a:close/>
                  <a:moveTo>
                    <a:pt x="37" y="243"/>
                  </a:moveTo>
                  <a:lnTo>
                    <a:pt x="18" y="243"/>
                  </a:lnTo>
                  <a:lnTo>
                    <a:pt x="18" y="0"/>
                  </a:lnTo>
                  <a:lnTo>
                    <a:pt x="37" y="0"/>
                  </a:lnTo>
                  <a:lnTo>
                    <a:pt x="37" y="243"/>
                  </a:lnTo>
                  <a:close/>
                  <a:moveTo>
                    <a:pt x="6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60" name="Freeform 40"/>
            <p:cNvSpPr>
              <a:spLocks noEditPoints="1"/>
            </p:cNvSpPr>
            <p:nvPr/>
          </p:nvSpPr>
          <p:spPr bwMode="auto">
            <a:xfrm>
              <a:off x="4771" y="5124"/>
              <a:ext cx="155" cy="608"/>
            </a:xfrm>
            <a:custGeom>
              <a:avLst/>
              <a:gdLst/>
              <a:ahLst/>
              <a:cxnLst>
                <a:cxn ang="0">
                  <a:pos x="62" y="243"/>
                </a:cxn>
                <a:cxn ang="0">
                  <a:pos x="56" y="243"/>
                </a:cxn>
                <a:cxn ang="0">
                  <a:pos x="56" y="0"/>
                </a:cxn>
                <a:cxn ang="0">
                  <a:pos x="62" y="0"/>
                </a:cxn>
                <a:cxn ang="0">
                  <a:pos x="62" y="243"/>
                </a:cxn>
                <a:cxn ang="0">
                  <a:pos x="44" y="243"/>
                </a:cxn>
                <a:cxn ang="0">
                  <a:pos x="25" y="243"/>
                </a:cxn>
                <a:cxn ang="0">
                  <a:pos x="25" y="0"/>
                </a:cxn>
                <a:cxn ang="0">
                  <a:pos x="44" y="0"/>
                </a:cxn>
                <a:cxn ang="0">
                  <a:pos x="44" y="243"/>
                </a:cxn>
                <a:cxn ang="0">
                  <a:pos x="12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3"/>
                </a:cxn>
              </a:cxnLst>
              <a:rect l="0" t="0" r="r" b="b"/>
              <a:pathLst>
                <a:path w="62" h="243">
                  <a:moveTo>
                    <a:pt x="62" y="243"/>
                  </a:moveTo>
                  <a:lnTo>
                    <a:pt x="56" y="243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2" y="243"/>
                  </a:lnTo>
                  <a:close/>
                  <a:moveTo>
                    <a:pt x="44" y="243"/>
                  </a:moveTo>
                  <a:lnTo>
                    <a:pt x="25" y="243"/>
                  </a:lnTo>
                  <a:lnTo>
                    <a:pt x="25" y="0"/>
                  </a:lnTo>
                  <a:lnTo>
                    <a:pt x="44" y="0"/>
                  </a:lnTo>
                  <a:lnTo>
                    <a:pt x="44" y="243"/>
                  </a:lnTo>
                  <a:close/>
                  <a:moveTo>
                    <a:pt x="12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61" name="Freeform 41"/>
            <p:cNvSpPr>
              <a:spLocks noEditPoints="1"/>
            </p:cNvSpPr>
            <p:nvPr/>
          </p:nvSpPr>
          <p:spPr bwMode="auto">
            <a:xfrm>
              <a:off x="4944" y="5124"/>
              <a:ext cx="137" cy="608"/>
            </a:xfrm>
            <a:custGeom>
              <a:avLst/>
              <a:gdLst/>
              <a:ahLst/>
              <a:cxnLst>
                <a:cxn ang="0">
                  <a:pos x="55" y="243"/>
                </a:cxn>
                <a:cxn ang="0">
                  <a:pos x="36" y="243"/>
                </a:cxn>
                <a:cxn ang="0">
                  <a:pos x="36" y="0"/>
                </a:cxn>
                <a:cxn ang="0">
                  <a:pos x="55" y="0"/>
                </a:cxn>
                <a:cxn ang="0">
                  <a:pos x="55" y="243"/>
                </a:cxn>
                <a:cxn ang="0">
                  <a:pos x="29" y="243"/>
                </a:cxn>
                <a:cxn ang="0">
                  <a:pos x="24" y="243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29" y="243"/>
                </a:cxn>
                <a:cxn ang="0">
                  <a:pos x="12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3"/>
                </a:cxn>
              </a:cxnLst>
              <a:rect l="0" t="0" r="r" b="b"/>
              <a:pathLst>
                <a:path w="55" h="243">
                  <a:moveTo>
                    <a:pt x="55" y="243"/>
                  </a:moveTo>
                  <a:lnTo>
                    <a:pt x="36" y="243"/>
                  </a:lnTo>
                  <a:lnTo>
                    <a:pt x="36" y="0"/>
                  </a:lnTo>
                  <a:lnTo>
                    <a:pt x="55" y="0"/>
                  </a:lnTo>
                  <a:lnTo>
                    <a:pt x="55" y="243"/>
                  </a:lnTo>
                  <a:close/>
                  <a:moveTo>
                    <a:pt x="29" y="243"/>
                  </a:moveTo>
                  <a:lnTo>
                    <a:pt x="24" y="243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243"/>
                  </a:lnTo>
                  <a:close/>
                  <a:moveTo>
                    <a:pt x="12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62" name="Freeform 42"/>
            <p:cNvSpPr>
              <a:spLocks noEditPoints="1"/>
            </p:cNvSpPr>
            <p:nvPr/>
          </p:nvSpPr>
          <p:spPr bwMode="auto">
            <a:xfrm>
              <a:off x="5114" y="5124"/>
              <a:ext cx="152" cy="608"/>
            </a:xfrm>
            <a:custGeom>
              <a:avLst/>
              <a:gdLst/>
              <a:ahLst/>
              <a:cxnLst>
                <a:cxn ang="0">
                  <a:pos x="61" y="243"/>
                </a:cxn>
                <a:cxn ang="0">
                  <a:pos x="43" y="243"/>
                </a:cxn>
                <a:cxn ang="0">
                  <a:pos x="43" y="0"/>
                </a:cxn>
                <a:cxn ang="0">
                  <a:pos x="61" y="0"/>
                </a:cxn>
                <a:cxn ang="0">
                  <a:pos x="61" y="243"/>
                </a:cxn>
                <a:cxn ang="0">
                  <a:pos x="31" y="243"/>
                </a:cxn>
                <a:cxn ang="0">
                  <a:pos x="24" y="243"/>
                </a:cxn>
                <a:cxn ang="0">
                  <a:pos x="24" y="0"/>
                </a:cxn>
                <a:cxn ang="0">
                  <a:pos x="31" y="0"/>
                </a:cxn>
                <a:cxn ang="0">
                  <a:pos x="31" y="243"/>
                </a:cxn>
                <a:cxn ang="0">
                  <a:pos x="12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3"/>
                </a:cxn>
              </a:cxnLst>
              <a:rect l="0" t="0" r="r" b="b"/>
              <a:pathLst>
                <a:path w="61" h="243">
                  <a:moveTo>
                    <a:pt x="61" y="243"/>
                  </a:moveTo>
                  <a:lnTo>
                    <a:pt x="43" y="243"/>
                  </a:lnTo>
                  <a:lnTo>
                    <a:pt x="43" y="0"/>
                  </a:lnTo>
                  <a:lnTo>
                    <a:pt x="61" y="0"/>
                  </a:lnTo>
                  <a:lnTo>
                    <a:pt x="61" y="243"/>
                  </a:lnTo>
                  <a:close/>
                  <a:moveTo>
                    <a:pt x="31" y="243"/>
                  </a:moveTo>
                  <a:lnTo>
                    <a:pt x="24" y="24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1" y="243"/>
                  </a:lnTo>
                  <a:close/>
                  <a:moveTo>
                    <a:pt x="12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63" name="Freeform 43"/>
            <p:cNvSpPr>
              <a:spLocks noEditPoints="1"/>
            </p:cNvSpPr>
            <p:nvPr/>
          </p:nvSpPr>
          <p:spPr bwMode="auto">
            <a:xfrm>
              <a:off x="5284" y="5124"/>
              <a:ext cx="137" cy="608"/>
            </a:xfrm>
            <a:custGeom>
              <a:avLst/>
              <a:gdLst/>
              <a:ahLst/>
              <a:cxnLst>
                <a:cxn ang="0">
                  <a:pos x="55" y="243"/>
                </a:cxn>
                <a:cxn ang="0">
                  <a:pos x="49" y="243"/>
                </a:cxn>
                <a:cxn ang="0">
                  <a:pos x="49" y="0"/>
                </a:cxn>
                <a:cxn ang="0">
                  <a:pos x="55" y="0"/>
                </a:cxn>
                <a:cxn ang="0">
                  <a:pos x="55" y="243"/>
                </a:cxn>
                <a:cxn ang="0">
                  <a:pos x="36" y="243"/>
                </a:cxn>
                <a:cxn ang="0">
                  <a:pos x="19" y="243"/>
                </a:cxn>
                <a:cxn ang="0">
                  <a:pos x="19" y="0"/>
                </a:cxn>
                <a:cxn ang="0">
                  <a:pos x="36" y="0"/>
                </a:cxn>
                <a:cxn ang="0">
                  <a:pos x="36" y="243"/>
                </a:cxn>
                <a:cxn ang="0">
                  <a:pos x="12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3"/>
                </a:cxn>
              </a:cxnLst>
              <a:rect l="0" t="0" r="r" b="b"/>
              <a:pathLst>
                <a:path w="55" h="243">
                  <a:moveTo>
                    <a:pt x="55" y="243"/>
                  </a:moveTo>
                  <a:lnTo>
                    <a:pt x="49" y="243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55" y="243"/>
                  </a:lnTo>
                  <a:close/>
                  <a:moveTo>
                    <a:pt x="36" y="243"/>
                  </a:moveTo>
                  <a:lnTo>
                    <a:pt x="19" y="243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36" y="243"/>
                  </a:lnTo>
                  <a:close/>
                  <a:moveTo>
                    <a:pt x="12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64" name="Freeform 44"/>
            <p:cNvSpPr>
              <a:spLocks noEditPoints="1"/>
            </p:cNvSpPr>
            <p:nvPr/>
          </p:nvSpPr>
          <p:spPr bwMode="auto">
            <a:xfrm>
              <a:off x="5454" y="5124"/>
              <a:ext cx="135" cy="608"/>
            </a:xfrm>
            <a:custGeom>
              <a:avLst/>
              <a:gdLst/>
              <a:ahLst/>
              <a:cxnLst>
                <a:cxn ang="0">
                  <a:pos x="54" y="243"/>
                </a:cxn>
                <a:cxn ang="0">
                  <a:pos x="49" y="243"/>
                </a:cxn>
                <a:cxn ang="0">
                  <a:pos x="49" y="0"/>
                </a:cxn>
                <a:cxn ang="0">
                  <a:pos x="54" y="0"/>
                </a:cxn>
                <a:cxn ang="0">
                  <a:pos x="54" y="243"/>
                </a:cxn>
                <a:cxn ang="0">
                  <a:pos x="43" y="243"/>
                </a:cxn>
                <a:cxn ang="0">
                  <a:pos x="24" y="243"/>
                </a:cxn>
                <a:cxn ang="0">
                  <a:pos x="24" y="0"/>
                </a:cxn>
                <a:cxn ang="0">
                  <a:pos x="43" y="0"/>
                </a:cxn>
                <a:cxn ang="0">
                  <a:pos x="43" y="243"/>
                </a:cxn>
                <a:cxn ang="0">
                  <a:pos x="12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3"/>
                </a:cxn>
              </a:cxnLst>
              <a:rect l="0" t="0" r="r" b="b"/>
              <a:pathLst>
                <a:path w="54" h="243">
                  <a:moveTo>
                    <a:pt x="54" y="243"/>
                  </a:moveTo>
                  <a:lnTo>
                    <a:pt x="49" y="243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243"/>
                  </a:lnTo>
                  <a:close/>
                  <a:moveTo>
                    <a:pt x="43" y="243"/>
                  </a:moveTo>
                  <a:lnTo>
                    <a:pt x="24" y="243"/>
                  </a:lnTo>
                  <a:lnTo>
                    <a:pt x="24" y="0"/>
                  </a:lnTo>
                  <a:lnTo>
                    <a:pt x="43" y="0"/>
                  </a:lnTo>
                  <a:lnTo>
                    <a:pt x="43" y="243"/>
                  </a:lnTo>
                  <a:close/>
                  <a:moveTo>
                    <a:pt x="12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65" name="Freeform 45"/>
            <p:cNvSpPr>
              <a:spLocks noEditPoints="1"/>
            </p:cNvSpPr>
            <p:nvPr/>
          </p:nvSpPr>
          <p:spPr bwMode="auto">
            <a:xfrm>
              <a:off x="5624" y="5124"/>
              <a:ext cx="152" cy="608"/>
            </a:xfrm>
            <a:custGeom>
              <a:avLst/>
              <a:gdLst/>
              <a:ahLst/>
              <a:cxnLst>
                <a:cxn ang="0">
                  <a:pos x="61" y="243"/>
                </a:cxn>
                <a:cxn ang="0">
                  <a:pos x="44" y="243"/>
                </a:cxn>
                <a:cxn ang="0">
                  <a:pos x="44" y="0"/>
                </a:cxn>
                <a:cxn ang="0">
                  <a:pos x="61" y="0"/>
                </a:cxn>
                <a:cxn ang="0">
                  <a:pos x="61" y="243"/>
                </a:cxn>
                <a:cxn ang="0">
                  <a:pos x="37" y="243"/>
                </a:cxn>
                <a:cxn ang="0">
                  <a:pos x="26" y="24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37" y="243"/>
                </a:cxn>
                <a:cxn ang="0">
                  <a:pos x="19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243"/>
                </a:cxn>
              </a:cxnLst>
              <a:rect l="0" t="0" r="r" b="b"/>
              <a:pathLst>
                <a:path w="61" h="243">
                  <a:moveTo>
                    <a:pt x="61" y="243"/>
                  </a:moveTo>
                  <a:lnTo>
                    <a:pt x="44" y="243"/>
                  </a:lnTo>
                  <a:lnTo>
                    <a:pt x="44" y="0"/>
                  </a:lnTo>
                  <a:lnTo>
                    <a:pt x="61" y="0"/>
                  </a:lnTo>
                  <a:lnTo>
                    <a:pt x="61" y="243"/>
                  </a:lnTo>
                  <a:close/>
                  <a:moveTo>
                    <a:pt x="37" y="243"/>
                  </a:moveTo>
                  <a:lnTo>
                    <a:pt x="26" y="243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37" y="243"/>
                  </a:lnTo>
                  <a:close/>
                  <a:moveTo>
                    <a:pt x="19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66" name="Freeform 46"/>
            <p:cNvSpPr>
              <a:spLocks noEditPoints="1"/>
            </p:cNvSpPr>
            <p:nvPr/>
          </p:nvSpPr>
          <p:spPr bwMode="auto">
            <a:xfrm>
              <a:off x="5794" y="5124"/>
              <a:ext cx="140" cy="608"/>
            </a:xfrm>
            <a:custGeom>
              <a:avLst/>
              <a:gdLst/>
              <a:ahLst/>
              <a:cxnLst>
                <a:cxn ang="0">
                  <a:pos x="56" y="243"/>
                </a:cxn>
                <a:cxn ang="0">
                  <a:pos x="44" y="243"/>
                </a:cxn>
                <a:cxn ang="0">
                  <a:pos x="44" y="0"/>
                </a:cxn>
                <a:cxn ang="0">
                  <a:pos x="56" y="0"/>
                </a:cxn>
                <a:cxn ang="0">
                  <a:pos x="56" y="243"/>
                </a:cxn>
                <a:cxn ang="0">
                  <a:pos x="31" y="243"/>
                </a:cxn>
                <a:cxn ang="0">
                  <a:pos x="26" y="243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1" y="243"/>
                </a:cxn>
                <a:cxn ang="0">
                  <a:pos x="19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243"/>
                </a:cxn>
              </a:cxnLst>
              <a:rect l="0" t="0" r="r" b="b"/>
              <a:pathLst>
                <a:path w="56" h="243">
                  <a:moveTo>
                    <a:pt x="56" y="243"/>
                  </a:moveTo>
                  <a:lnTo>
                    <a:pt x="44" y="24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243"/>
                  </a:lnTo>
                  <a:close/>
                  <a:moveTo>
                    <a:pt x="31" y="243"/>
                  </a:moveTo>
                  <a:lnTo>
                    <a:pt x="26" y="24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243"/>
                  </a:lnTo>
                  <a:close/>
                  <a:moveTo>
                    <a:pt x="19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67" name="Freeform 47"/>
            <p:cNvSpPr>
              <a:spLocks noEditPoints="1"/>
            </p:cNvSpPr>
            <p:nvPr/>
          </p:nvSpPr>
          <p:spPr bwMode="auto">
            <a:xfrm>
              <a:off x="5964" y="5124"/>
              <a:ext cx="152" cy="608"/>
            </a:xfrm>
            <a:custGeom>
              <a:avLst/>
              <a:gdLst/>
              <a:ahLst/>
              <a:cxnLst>
                <a:cxn ang="0">
                  <a:pos x="61" y="243"/>
                </a:cxn>
                <a:cxn ang="0">
                  <a:pos x="49" y="243"/>
                </a:cxn>
                <a:cxn ang="0">
                  <a:pos x="49" y="0"/>
                </a:cxn>
                <a:cxn ang="0">
                  <a:pos x="61" y="0"/>
                </a:cxn>
                <a:cxn ang="0">
                  <a:pos x="61" y="243"/>
                </a:cxn>
                <a:cxn ang="0">
                  <a:pos x="37" y="243"/>
                </a:cxn>
                <a:cxn ang="0">
                  <a:pos x="19" y="243"/>
                </a:cxn>
                <a:cxn ang="0">
                  <a:pos x="19" y="0"/>
                </a:cxn>
                <a:cxn ang="0">
                  <a:pos x="37" y="0"/>
                </a:cxn>
                <a:cxn ang="0">
                  <a:pos x="37" y="243"/>
                </a:cxn>
                <a:cxn ang="0">
                  <a:pos x="7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243"/>
                </a:cxn>
              </a:cxnLst>
              <a:rect l="0" t="0" r="r" b="b"/>
              <a:pathLst>
                <a:path w="61" h="243">
                  <a:moveTo>
                    <a:pt x="61" y="243"/>
                  </a:moveTo>
                  <a:lnTo>
                    <a:pt x="49" y="243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1" y="243"/>
                  </a:lnTo>
                  <a:close/>
                  <a:moveTo>
                    <a:pt x="37" y="243"/>
                  </a:moveTo>
                  <a:lnTo>
                    <a:pt x="19" y="243"/>
                  </a:lnTo>
                  <a:lnTo>
                    <a:pt x="19" y="0"/>
                  </a:lnTo>
                  <a:lnTo>
                    <a:pt x="37" y="0"/>
                  </a:lnTo>
                  <a:lnTo>
                    <a:pt x="37" y="243"/>
                  </a:lnTo>
                  <a:close/>
                  <a:moveTo>
                    <a:pt x="7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68" name="Freeform 48"/>
            <p:cNvSpPr>
              <a:spLocks noEditPoints="1"/>
            </p:cNvSpPr>
            <p:nvPr/>
          </p:nvSpPr>
          <p:spPr bwMode="auto">
            <a:xfrm>
              <a:off x="6134" y="5124"/>
              <a:ext cx="157" cy="608"/>
            </a:xfrm>
            <a:custGeom>
              <a:avLst/>
              <a:gdLst/>
              <a:ahLst/>
              <a:cxnLst>
                <a:cxn ang="0">
                  <a:pos x="63" y="243"/>
                </a:cxn>
                <a:cxn ang="0">
                  <a:pos x="56" y="243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63" y="243"/>
                </a:cxn>
                <a:cxn ang="0">
                  <a:pos x="44" y="243"/>
                </a:cxn>
                <a:cxn ang="0">
                  <a:pos x="25" y="243"/>
                </a:cxn>
                <a:cxn ang="0">
                  <a:pos x="25" y="0"/>
                </a:cxn>
                <a:cxn ang="0">
                  <a:pos x="44" y="0"/>
                </a:cxn>
                <a:cxn ang="0">
                  <a:pos x="44" y="243"/>
                </a:cxn>
                <a:cxn ang="0">
                  <a:pos x="12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3"/>
                </a:cxn>
              </a:cxnLst>
              <a:rect l="0" t="0" r="r" b="b"/>
              <a:pathLst>
                <a:path w="63" h="243">
                  <a:moveTo>
                    <a:pt x="63" y="243"/>
                  </a:moveTo>
                  <a:lnTo>
                    <a:pt x="56" y="24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243"/>
                  </a:lnTo>
                  <a:close/>
                  <a:moveTo>
                    <a:pt x="44" y="243"/>
                  </a:moveTo>
                  <a:lnTo>
                    <a:pt x="25" y="243"/>
                  </a:lnTo>
                  <a:lnTo>
                    <a:pt x="25" y="0"/>
                  </a:lnTo>
                  <a:lnTo>
                    <a:pt x="44" y="0"/>
                  </a:lnTo>
                  <a:lnTo>
                    <a:pt x="44" y="243"/>
                  </a:lnTo>
                  <a:close/>
                  <a:moveTo>
                    <a:pt x="12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69" name="Freeform 49"/>
            <p:cNvSpPr>
              <a:spLocks noEditPoints="1"/>
            </p:cNvSpPr>
            <p:nvPr/>
          </p:nvSpPr>
          <p:spPr bwMode="auto">
            <a:xfrm>
              <a:off x="6309" y="5124"/>
              <a:ext cx="135" cy="608"/>
            </a:xfrm>
            <a:custGeom>
              <a:avLst/>
              <a:gdLst/>
              <a:ahLst/>
              <a:cxnLst>
                <a:cxn ang="0">
                  <a:pos x="54" y="243"/>
                </a:cxn>
                <a:cxn ang="0">
                  <a:pos x="35" y="243"/>
                </a:cxn>
                <a:cxn ang="0">
                  <a:pos x="35" y="0"/>
                </a:cxn>
                <a:cxn ang="0">
                  <a:pos x="54" y="0"/>
                </a:cxn>
                <a:cxn ang="0">
                  <a:pos x="54" y="243"/>
                </a:cxn>
                <a:cxn ang="0">
                  <a:pos x="30" y="243"/>
                </a:cxn>
                <a:cxn ang="0">
                  <a:pos x="23" y="243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0" y="243"/>
                </a:cxn>
                <a:cxn ang="0">
                  <a:pos x="11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243"/>
                </a:cxn>
              </a:cxnLst>
              <a:rect l="0" t="0" r="r" b="b"/>
              <a:pathLst>
                <a:path w="54" h="243">
                  <a:moveTo>
                    <a:pt x="54" y="243"/>
                  </a:moveTo>
                  <a:lnTo>
                    <a:pt x="35" y="243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54" y="243"/>
                  </a:lnTo>
                  <a:close/>
                  <a:moveTo>
                    <a:pt x="30" y="243"/>
                  </a:moveTo>
                  <a:lnTo>
                    <a:pt x="23" y="24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0" y="243"/>
                  </a:lnTo>
                  <a:close/>
                  <a:moveTo>
                    <a:pt x="11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70" name="Freeform 50"/>
            <p:cNvSpPr>
              <a:spLocks noEditPoints="1"/>
            </p:cNvSpPr>
            <p:nvPr/>
          </p:nvSpPr>
          <p:spPr bwMode="auto">
            <a:xfrm>
              <a:off x="6479" y="5124"/>
              <a:ext cx="152" cy="608"/>
            </a:xfrm>
            <a:custGeom>
              <a:avLst/>
              <a:gdLst/>
              <a:ahLst/>
              <a:cxnLst>
                <a:cxn ang="0">
                  <a:pos x="61" y="243"/>
                </a:cxn>
                <a:cxn ang="0">
                  <a:pos x="42" y="243"/>
                </a:cxn>
                <a:cxn ang="0">
                  <a:pos x="42" y="0"/>
                </a:cxn>
                <a:cxn ang="0">
                  <a:pos x="61" y="0"/>
                </a:cxn>
                <a:cxn ang="0">
                  <a:pos x="61" y="243"/>
                </a:cxn>
                <a:cxn ang="0">
                  <a:pos x="30" y="243"/>
                </a:cxn>
                <a:cxn ang="0">
                  <a:pos x="23" y="243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0" y="243"/>
                </a:cxn>
                <a:cxn ang="0">
                  <a:pos x="11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243"/>
                </a:cxn>
              </a:cxnLst>
              <a:rect l="0" t="0" r="r" b="b"/>
              <a:pathLst>
                <a:path w="61" h="243">
                  <a:moveTo>
                    <a:pt x="61" y="243"/>
                  </a:moveTo>
                  <a:lnTo>
                    <a:pt x="42" y="243"/>
                  </a:lnTo>
                  <a:lnTo>
                    <a:pt x="42" y="0"/>
                  </a:lnTo>
                  <a:lnTo>
                    <a:pt x="61" y="0"/>
                  </a:lnTo>
                  <a:lnTo>
                    <a:pt x="61" y="243"/>
                  </a:lnTo>
                  <a:close/>
                  <a:moveTo>
                    <a:pt x="30" y="243"/>
                  </a:moveTo>
                  <a:lnTo>
                    <a:pt x="23" y="243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0" y="243"/>
                  </a:lnTo>
                  <a:close/>
                  <a:moveTo>
                    <a:pt x="11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71" name="Freeform 51"/>
            <p:cNvSpPr>
              <a:spLocks noEditPoints="1"/>
            </p:cNvSpPr>
            <p:nvPr/>
          </p:nvSpPr>
          <p:spPr bwMode="auto">
            <a:xfrm>
              <a:off x="6646" y="5124"/>
              <a:ext cx="138" cy="608"/>
            </a:xfrm>
            <a:custGeom>
              <a:avLst/>
              <a:gdLst/>
              <a:ahLst/>
              <a:cxnLst>
                <a:cxn ang="0">
                  <a:pos x="55" y="243"/>
                </a:cxn>
                <a:cxn ang="0">
                  <a:pos x="50" y="243"/>
                </a:cxn>
                <a:cxn ang="0">
                  <a:pos x="50" y="0"/>
                </a:cxn>
                <a:cxn ang="0">
                  <a:pos x="55" y="0"/>
                </a:cxn>
                <a:cxn ang="0">
                  <a:pos x="55" y="243"/>
                </a:cxn>
                <a:cxn ang="0">
                  <a:pos x="36" y="243"/>
                </a:cxn>
                <a:cxn ang="0">
                  <a:pos x="19" y="243"/>
                </a:cxn>
                <a:cxn ang="0">
                  <a:pos x="19" y="0"/>
                </a:cxn>
                <a:cxn ang="0">
                  <a:pos x="36" y="0"/>
                </a:cxn>
                <a:cxn ang="0">
                  <a:pos x="36" y="243"/>
                </a:cxn>
                <a:cxn ang="0">
                  <a:pos x="12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3"/>
                </a:cxn>
              </a:cxnLst>
              <a:rect l="0" t="0" r="r" b="b"/>
              <a:pathLst>
                <a:path w="55" h="243">
                  <a:moveTo>
                    <a:pt x="55" y="243"/>
                  </a:moveTo>
                  <a:lnTo>
                    <a:pt x="50" y="243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55" y="243"/>
                  </a:lnTo>
                  <a:close/>
                  <a:moveTo>
                    <a:pt x="36" y="243"/>
                  </a:moveTo>
                  <a:lnTo>
                    <a:pt x="19" y="243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36" y="243"/>
                  </a:lnTo>
                  <a:close/>
                  <a:moveTo>
                    <a:pt x="12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72" name="Freeform 52"/>
            <p:cNvSpPr>
              <a:spLocks noEditPoints="1"/>
            </p:cNvSpPr>
            <p:nvPr/>
          </p:nvSpPr>
          <p:spPr bwMode="auto">
            <a:xfrm>
              <a:off x="6816" y="5124"/>
              <a:ext cx="138" cy="608"/>
            </a:xfrm>
            <a:custGeom>
              <a:avLst/>
              <a:gdLst/>
              <a:ahLst/>
              <a:cxnLst>
                <a:cxn ang="0">
                  <a:pos x="55" y="243"/>
                </a:cxn>
                <a:cxn ang="0">
                  <a:pos x="50" y="243"/>
                </a:cxn>
                <a:cxn ang="0">
                  <a:pos x="50" y="0"/>
                </a:cxn>
                <a:cxn ang="0">
                  <a:pos x="55" y="0"/>
                </a:cxn>
                <a:cxn ang="0">
                  <a:pos x="55" y="243"/>
                </a:cxn>
                <a:cxn ang="0">
                  <a:pos x="43" y="243"/>
                </a:cxn>
                <a:cxn ang="0">
                  <a:pos x="26" y="243"/>
                </a:cxn>
                <a:cxn ang="0">
                  <a:pos x="26" y="0"/>
                </a:cxn>
                <a:cxn ang="0">
                  <a:pos x="43" y="0"/>
                </a:cxn>
                <a:cxn ang="0">
                  <a:pos x="43" y="243"/>
                </a:cxn>
                <a:cxn ang="0">
                  <a:pos x="12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3"/>
                </a:cxn>
              </a:cxnLst>
              <a:rect l="0" t="0" r="r" b="b"/>
              <a:pathLst>
                <a:path w="55" h="243">
                  <a:moveTo>
                    <a:pt x="55" y="243"/>
                  </a:moveTo>
                  <a:lnTo>
                    <a:pt x="50" y="243"/>
                  </a:lnTo>
                  <a:lnTo>
                    <a:pt x="50" y="0"/>
                  </a:lnTo>
                  <a:lnTo>
                    <a:pt x="55" y="0"/>
                  </a:lnTo>
                  <a:lnTo>
                    <a:pt x="55" y="243"/>
                  </a:lnTo>
                  <a:close/>
                  <a:moveTo>
                    <a:pt x="43" y="243"/>
                  </a:moveTo>
                  <a:lnTo>
                    <a:pt x="26" y="243"/>
                  </a:lnTo>
                  <a:lnTo>
                    <a:pt x="26" y="0"/>
                  </a:lnTo>
                  <a:lnTo>
                    <a:pt x="43" y="0"/>
                  </a:lnTo>
                  <a:lnTo>
                    <a:pt x="43" y="243"/>
                  </a:lnTo>
                  <a:close/>
                  <a:moveTo>
                    <a:pt x="12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73" name="Freeform 53"/>
            <p:cNvSpPr>
              <a:spLocks noEditPoints="1"/>
            </p:cNvSpPr>
            <p:nvPr/>
          </p:nvSpPr>
          <p:spPr bwMode="auto">
            <a:xfrm>
              <a:off x="6986" y="5124"/>
              <a:ext cx="155" cy="608"/>
            </a:xfrm>
            <a:custGeom>
              <a:avLst/>
              <a:gdLst/>
              <a:ahLst/>
              <a:cxnLst>
                <a:cxn ang="0">
                  <a:pos x="62" y="243"/>
                </a:cxn>
                <a:cxn ang="0">
                  <a:pos x="50" y="243"/>
                </a:cxn>
                <a:cxn ang="0">
                  <a:pos x="50" y="0"/>
                </a:cxn>
                <a:cxn ang="0">
                  <a:pos x="62" y="0"/>
                </a:cxn>
                <a:cxn ang="0">
                  <a:pos x="62" y="243"/>
                </a:cxn>
                <a:cxn ang="0">
                  <a:pos x="38" y="243"/>
                </a:cxn>
                <a:cxn ang="0">
                  <a:pos x="19" y="243"/>
                </a:cxn>
                <a:cxn ang="0">
                  <a:pos x="19" y="0"/>
                </a:cxn>
                <a:cxn ang="0">
                  <a:pos x="38" y="0"/>
                </a:cxn>
                <a:cxn ang="0">
                  <a:pos x="38" y="243"/>
                </a:cxn>
                <a:cxn ang="0">
                  <a:pos x="5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243"/>
                </a:cxn>
              </a:cxnLst>
              <a:rect l="0" t="0" r="r" b="b"/>
              <a:pathLst>
                <a:path w="62" h="243">
                  <a:moveTo>
                    <a:pt x="62" y="243"/>
                  </a:moveTo>
                  <a:lnTo>
                    <a:pt x="50" y="243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62" y="243"/>
                  </a:lnTo>
                  <a:close/>
                  <a:moveTo>
                    <a:pt x="38" y="243"/>
                  </a:moveTo>
                  <a:lnTo>
                    <a:pt x="19" y="243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38" y="243"/>
                  </a:lnTo>
                  <a:close/>
                  <a:moveTo>
                    <a:pt x="5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74" name="Freeform 54"/>
            <p:cNvSpPr>
              <a:spLocks noEditPoints="1"/>
            </p:cNvSpPr>
            <p:nvPr/>
          </p:nvSpPr>
          <p:spPr bwMode="auto">
            <a:xfrm>
              <a:off x="7156" y="5124"/>
              <a:ext cx="153" cy="608"/>
            </a:xfrm>
            <a:custGeom>
              <a:avLst/>
              <a:gdLst/>
              <a:ahLst/>
              <a:cxnLst>
                <a:cxn ang="0">
                  <a:pos x="61" y="243"/>
                </a:cxn>
                <a:cxn ang="0">
                  <a:pos x="56" y="243"/>
                </a:cxn>
                <a:cxn ang="0">
                  <a:pos x="56" y="0"/>
                </a:cxn>
                <a:cxn ang="0">
                  <a:pos x="61" y="0"/>
                </a:cxn>
                <a:cxn ang="0">
                  <a:pos x="61" y="243"/>
                </a:cxn>
                <a:cxn ang="0">
                  <a:pos x="43" y="243"/>
                </a:cxn>
                <a:cxn ang="0">
                  <a:pos x="26" y="243"/>
                </a:cxn>
                <a:cxn ang="0">
                  <a:pos x="26" y="0"/>
                </a:cxn>
                <a:cxn ang="0">
                  <a:pos x="43" y="0"/>
                </a:cxn>
                <a:cxn ang="0">
                  <a:pos x="43" y="243"/>
                </a:cxn>
                <a:cxn ang="0">
                  <a:pos x="12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3"/>
                </a:cxn>
              </a:cxnLst>
              <a:rect l="0" t="0" r="r" b="b"/>
              <a:pathLst>
                <a:path w="61" h="243">
                  <a:moveTo>
                    <a:pt x="61" y="243"/>
                  </a:moveTo>
                  <a:lnTo>
                    <a:pt x="56" y="243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243"/>
                  </a:lnTo>
                  <a:close/>
                  <a:moveTo>
                    <a:pt x="43" y="243"/>
                  </a:moveTo>
                  <a:lnTo>
                    <a:pt x="26" y="243"/>
                  </a:lnTo>
                  <a:lnTo>
                    <a:pt x="26" y="0"/>
                  </a:lnTo>
                  <a:lnTo>
                    <a:pt x="43" y="0"/>
                  </a:lnTo>
                  <a:lnTo>
                    <a:pt x="43" y="243"/>
                  </a:lnTo>
                  <a:close/>
                  <a:moveTo>
                    <a:pt x="12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75" name="Freeform 55"/>
            <p:cNvSpPr>
              <a:spLocks noEditPoints="1"/>
            </p:cNvSpPr>
            <p:nvPr/>
          </p:nvSpPr>
          <p:spPr bwMode="auto">
            <a:xfrm>
              <a:off x="7326" y="5124"/>
              <a:ext cx="158" cy="608"/>
            </a:xfrm>
            <a:custGeom>
              <a:avLst/>
              <a:gdLst/>
              <a:ahLst/>
              <a:cxnLst>
                <a:cxn ang="0">
                  <a:pos x="63" y="243"/>
                </a:cxn>
                <a:cxn ang="0">
                  <a:pos x="51" y="243"/>
                </a:cxn>
                <a:cxn ang="0">
                  <a:pos x="51" y="0"/>
                </a:cxn>
                <a:cxn ang="0">
                  <a:pos x="63" y="0"/>
                </a:cxn>
                <a:cxn ang="0">
                  <a:pos x="63" y="243"/>
                </a:cxn>
                <a:cxn ang="0">
                  <a:pos x="38" y="243"/>
                </a:cxn>
                <a:cxn ang="0">
                  <a:pos x="19" y="243"/>
                </a:cxn>
                <a:cxn ang="0">
                  <a:pos x="19" y="0"/>
                </a:cxn>
                <a:cxn ang="0">
                  <a:pos x="38" y="0"/>
                </a:cxn>
                <a:cxn ang="0">
                  <a:pos x="38" y="243"/>
                </a:cxn>
                <a:cxn ang="0">
                  <a:pos x="7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243"/>
                </a:cxn>
              </a:cxnLst>
              <a:rect l="0" t="0" r="r" b="b"/>
              <a:pathLst>
                <a:path w="63" h="243">
                  <a:moveTo>
                    <a:pt x="63" y="243"/>
                  </a:moveTo>
                  <a:lnTo>
                    <a:pt x="51" y="243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63" y="243"/>
                  </a:lnTo>
                  <a:close/>
                  <a:moveTo>
                    <a:pt x="38" y="243"/>
                  </a:moveTo>
                  <a:lnTo>
                    <a:pt x="19" y="243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38" y="243"/>
                  </a:lnTo>
                  <a:close/>
                  <a:moveTo>
                    <a:pt x="7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76" name="Freeform 56"/>
            <p:cNvSpPr>
              <a:spLocks noEditPoints="1"/>
            </p:cNvSpPr>
            <p:nvPr/>
          </p:nvSpPr>
          <p:spPr bwMode="auto">
            <a:xfrm>
              <a:off x="7496" y="5124"/>
              <a:ext cx="158" cy="608"/>
            </a:xfrm>
            <a:custGeom>
              <a:avLst/>
              <a:gdLst/>
              <a:ahLst/>
              <a:cxnLst>
                <a:cxn ang="0">
                  <a:pos x="63" y="243"/>
                </a:cxn>
                <a:cxn ang="0">
                  <a:pos x="56" y="243"/>
                </a:cxn>
                <a:cxn ang="0">
                  <a:pos x="56" y="0"/>
                </a:cxn>
                <a:cxn ang="0">
                  <a:pos x="63" y="0"/>
                </a:cxn>
                <a:cxn ang="0">
                  <a:pos x="63" y="243"/>
                </a:cxn>
                <a:cxn ang="0">
                  <a:pos x="44" y="243"/>
                </a:cxn>
                <a:cxn ang="0">
                  <a:pos x="26" y="243"/>
                </a:cxn>
                <a:cxn ang="0">
                  <a:pos x="26" y="0"/>
                </a:cxn>
                <a:cxn ang="0">
                  <a:pos x="44" y="0"/>
                </a:cxn>
                <a:cxn ang="0">
                  <a:pos x="44" y="243"/>
                </a:cxn>
                <a:cxn ang="0">
                  <a:pos x="12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12" y="243"/>
                </a:cxn>
              </a:cxnLst>
              <a:rect l="0" t="0" r="r" b="b"/>
              <a:pathLst>
                <a:path w="63" h="243">
                  <a:moveTo>
                    <a:pt x="63" y="243"/>
                  </a:moveTo>
                  <a:lnTo>
                    <a:pt x="56" y="24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3" y="243"/>
                  </a:lnTo>
                  <a:close/>
                  <a:moveTo>
                    <a:pt x="44" y="243"/>
                  </a:moveTo>
                  <a:lnTo>
                    <a:pt x="26" y="243"/>
                  </a:lnTo>
                  <a:lnTo>
                    <a:pt x="26" y="0"/>
                  </a:lnTo>
                  <a:lnTo>
                    <a:pt x="44" y="0"/>
                  </a:lnTo>
                  <a:lnTo>
                    <a:pt x="44" y="243"/>
                  </a:lnTo>
                  <a:close/>
                  <a:moveTo>
                    <a:pt x="12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77" name="Freeform 57"/>
            <p:cNvSpPr>
              <a:spLocks noEditPoints="1"/>
            </p:cNvSpPr>
            <p:nvPr/>
          </p:nvSpPr>
          <p:spPr bwMode="auto">
            <a:xfrm>
              <a:off x="7671" y="5124"/>
              <a:ext cx="135" cy="608"/>
            </a:xfrm>
            <a:custGeom>
              <a:avLst/>
              <a:gdLst/>
              <a:ahLst/>
              <a:cxnLst>
                <a:cxn ang="0">
                  <a:pos x="54" y="243"/>
                </a:cxn>
                <a:cxn ang="0">
                  <a:pos x="42" y="243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54" y="243"/>
                </a:cxn>
                <a:cxn ang="0">
                  <a:pos x="36" y="243"/>
                </a:cxn>
                <a:cxn ang="0">
                  <a:pos x="19" y="243"/>
                </a:cxn>
                <a:cxn ang="0">
                  <a:pos x="19" y="0"/>
                </a:cxn>
                <a:cxn ang="0">
                  <a:pos x="36" y="0"/>
                </a:cxn>
                <a:cxn ang="0">
                  <a:pos x="36" y="243"/>
                </a:cxn>
                <a:cxn ang="0">
                  <a:pos x="5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243"/>
                </a:cxn>
              </a:cxnLst>
              <a:rect l="0" t="0" r="r" b="b"/>
              <a:pathLst>
                <a:path w="54" h="243">
                  <a:moveTo>
                    <a:pt x="54" y="243"/>
                  </a:moveTo>
                  <a:lnTo>
                    <a:pt x="42" y="243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243"/>
                  </a:lnTo>
                  <a:close/>
                  <a:moveTo>
                    <a:pt x="36" y="243"/>
                  </a:moveTo>
                  <a:lnTo>
                    <a:pt x="19" y="243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36" y="243"/>
                  </a:lnTo>
                  <a:close/>
                  <a:moveTo>
                    <a:pt x="5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78" name="Freeform 58"/>
            <p:cNvSpPr>
              <a:spLocks noEditPoints="1"/>
            </p:cNvSpPr>
            <p:nvPr/>
          </p:nvSpPr>
          <p:spPr bwMode="auto">
            <a:xfrm>
              <a:off x="7841" y="5124"/>
              <a:ext cx="135" cy="608"/>
            </a:xfrm>
            <a:custGeom>
              <a:avLst/>
              <a:gdLst/>
              <a:ahLst/>
              <a:cxnLst>
                <a:cxn ang="0">
                  <a:pos x="54" y="243"/>
                </a:cxn>
                <a:cxn ang="0">
                  <a:pos x="42" y="243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54" y="243"/>
                </a:cxn>
                <a:cxn ang="0">
                  <a:pos x="35" y="243"/>
                </a:cxn>
                <a:cxn ang="0">
                  <a:pos x="19" y="243"/>
                </a:cxn>
                <a:cxn ang="0">
                  <a:pos x="19" y="0"/>
                </a:cxn>
                <a:cxn ang="0">
                  <a:pos x="35" y="0"/>
                </a:cxn>
                <a:cxn ang="0">
                  <a:pos x="35" y="243"/>
                </a:cxn>
                <a:cxn ang="0">
                  <a:pos x="5" y="243"/>
                </a:cxn>
                <a:cxn ang="0">
                  <a:pos x="0" y="24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243"/>
                </a:cxn>
              </a:cxnLst>
              <a:rect l="0" t="0" r="r" b="b"/>
              <a:pathLst>
                <a:path w="54" h="243">
                  <a:moveTo>
                    <a:pt x="54" y="243"/>
                  </a:moveTo>
                  <a:lnTo>
                    <a:pt x="42" y="243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243"/>
                  </a:lnTo>
                  <a:close/>
                  <a:moveTo>
                    <a:pt x="35" y="243"/>
                  </a:moveTo>
                  <a:lnTo>
                    <a:pt x="19" y="243"/>
                  </a:lnTo>
                  <a:lnTo>
                    <a:pt x="19" y="0"/>
                  </a:lnTo>
                  <a:lnTo>
                    <a:pt x="35" y="0"/>
                  </a:lnTo>
                  <a:lnTo>
                    <a:pt x="35" y="243"/>
                  </a:lnTo>
                  <a:close/>
                  <a:moveTo>
                    <a:pt x="5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2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80" name="Text Box 60"/>
            <p:cNvSpPr txBox="1">
              <a:spLocks noChangeArrowheads="1"/>
            </p:cNvSpPr>
            <p:nvPr/>
          </p:nvSpPr>
          <p:spPr bwMode="auto">
            <a:xfrm>
              <a:off x="4300" y="4127"/>
              <a:ext cx="1040" cy="9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30781" name="Text Box 61"/>
            <p:cNvSpPr txBox="1">
              <a:spLocks noChangeArrowheads="1"/>
            </p:cNvSpPr>
            <p:nvPr/>
          </p:nvSpPr>
          <p:spPr bwMode="auto">
            <a:xfrm>
              <a:off x="6090" y="4744"/>
              <a:ext cx="1658" cy="2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en-GB" sz="800" b="1" dirty="0">
                  <a:cs typeface="Times New Roman" pitchFamily="18" charset="0"/>
                </a:rPr>
                <a:t>Chip 354298F3</a:t>
              </a:r>
              <a:endParaRPr lang="en-GB" sz="1400" dirty="0">
                <a:cs typeface="Arial" charset="0"/>
              </a:endParaRPr>
            </a:p>
          </p:txBody>
        </p:sp>
      </p:grpSp>
      <p:pic>
        <p:nvPicPr>
          <p:cNvPr id="30782" name="Picture 62" descr="10_Lkrheft_Wappen 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410200"/>
            <a:ext cx="315194" cy="334894"/>
          </a:xfrm>
          <a:prstGeom prst="rect">
            <a:avLst/>
          </a:prstGeom>
          <a:noFill/>
        </p:spPr>
      </p:pic>
      <p:pic>
        <p:nvPicPr>
          <p:cNvPr id="62" name="Picture 6" descr="CT ppt sli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96374"/>
            <a:ext cx="1447800" cy="100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Financiranje uvođenja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438400"/>
            <a:ext cx="7543800" cy="3657600"/>
          </a:xfrm>
        </p:spPr>
        <p:txBody>
          <a:bodyPr/>
          <a:lstStyle/>
          <a:p>
            <a:r>
              <a:rPr lang="en-US" dirty="0" smtClean="0"/>
              <a:t>EU </a:t>
            </a:r>
            <a:r>
              <a:rPr lang="en-US" dirty="0" err="1" smtClean="0"/>
              <a:t>fondovi</a:t>
            </a:r>
            <a:endParaRPr lang="en-US" dirty="0" smtClean="0"/>
          </a:p>
          <a:p>
            <a:r>
              <a:rPr lang="en-US" dirty="0" smtClean="0"/>
              <a:t>CIP-</a:t>
            </a:r>
            <a:r>
              <a:rPr lang="en-US" dirty="0" err="1" smtClean="0"/>
              <a:t>eko</a:t>
            </a:r>
            <a:r>
              <a:rPr lang="en-US" dirty="0" smtClean="0"/>
              <a:t> </a:t>
            </a:r>
            <a:r>
              <a:rPr lang="en-US" dirty="0" err="1" smtClean="0"/>
              <a:t>inovacije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12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napraviti ?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438400"/>
            <a:ext cx="7543800" cy="3657600"/>
          </a:xfrm>
        </p:spPr>
        <p:txBody>
          <a:bodyPr/>
          <a:lstStyle/>
          <a:p>
            <a:r>
              <a:rPr lang="en-US" dirty="0" err="1" smtClean="0"/>
              <a:t>Studija</a:t>
            </a:r>
            <a:r>
              <a:rPr lang="en-US" dirty="0" smtClean="0"/>
              <a:t> </a:t>
            </a:r>
            <a:r>
              <a:rPr lang="en-US" dirty="0" err="1" smtClean="0"/>
              <a:t>uvođenja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endParaRPr lang="en-US" dirty="0" smtClean="0"/>
          </a:p>
          <a:p>
            <a:r>
              <a:rPr lang="en-US" dirty="0" err="1" smtClean="0"/>
              <a:t>Izračunati</a:t>
            </a:r>
            <a:r>
              <a:rPr lang="en-US" dirty="0" smtClean="0"/>
              <a:t> </a:t>
            </a:r>
            <a:r>
              <a:rPr lang="en-US" dirty="0" err="1" smtClean="0"/>
              <a:t>cijenu</a:t>
            </a:r>
            <a:endParaRPr lang="en-US" dirty="0" smtClean="0"/>
          </a:p>
          <a:p>
            <a:r>
              <a:rPr lang="en-US" dirty="0" err="1" smtClean="0"/>
              <a:t>Educirati</a:t>
            </a:r>
            <a:r>
              <a:rPr lang="en-US" dirty="0" smtClean="0"/>
              <a:t> </a:t>
            </a:r>
            <a:r>
              <a:rPr lang="en-US" dirty="0" err="1" smtClean="0"/>
              <a:t>javnost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9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67600" cy="2362200"/>
          </a:xfrm>
        </p:spPr>
        <p:txBody>
          <a:bodyPr/>
          <a:lstStyle/>
          <a:p>
            <a:r>
              <a:rPr lang="hr-HR" dirty="0" smtClean="0"/>
              <a:t>Mi  se trudimo promjeniti svijet: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cs-CZ" sz="1400" u="sng" dirty="0" smtClean="0">
                <a:hlinkClick r:id="rId2"/>
              </a:rPr>
              <a:t>PROMJENAMA SAČUVAJMO OVAJ SVIJET</a:t>
            </a:r>
            <a:endParaRPr lang="hr-HR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14600"/>
            <a:ext cx="7543800" cy="3581400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Hvala na pažnji...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dirty="0" smtClean="0"/>
              <a:t>Denis Terzić</a:t>
            </a:r>
          </a:p>
          <a:p>
            <a:pPr algn="ctr">
              <a:buNone/>
            </a:pPr>
            <a:r>
              <a:rPr lang="hr-HR" dirty="0" smtClean="0">
                <a:hlinkClick r:id="rId3"/>
              </a:rPr>
              <a:t>direktor@git.hr</a:t>
            </a:r>
            <a:endParaRPr lang="hr-HR" dirty="0" smtClean="0"/>
          </a:p>
          <a:p>
            <a:pPr algn="ctr">
              <a:buNone/>
            </a:pPr>
            <a:r>
              <a:rPr lang="hr-HR" dirty="0" smtClean="0"/>
              <a:t>091 211 87 77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Potrošač plaća za potrošnju: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7543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V</a:t>
            </a:r>
            <a:r>
              <a:rPr lang="hr-HR" dirty="0" smtClean="0"/>
              <a:t>ode = Vodomjer</a:t>
            </a:r>
          </a:p>
          <a:p>
            <a:r>
              <a:rPr lang="hr-HR" dirty="0" smtClean="0"/>
              <a:t>Plina = Plinomjer</a:t>
            </a:r>
          </a:p>
          <a:p>
            <a:r>
              <a:rPr lang="hr-HR" dirty="0" smtClean="0"/>
              <a:t>Struja = Strujomjer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Smeće = Smećomjer - Clean Track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58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772400" cy="1981200"/>
          </a:xfrm>
        </p:spPr>
        <p:txBody>
          <a:bodyPr/>
          <a:lstStyle/>
          <a:p>
            <a:r>
              <a:rPr lang="hr-HR" dirty="0" smtClean="0"/>
              <a:t>Problem rasta otpada na deponiji</a:t>
            </a:r>
            <a:br>
              <a:rPr lang="hr-HR" dirty="0" smtClean="0"/>
            </a:br>
            <a:r>
              <a:rPr lang="hr-HR" dirty="0" smtClean="0"/>
              <a:t>- sanacija deponija ? Ili ?</a:t>
            </a:r>
            <a:br>
              <a:rPr lang="hr-HR" dirty="0" smtClean="0"/>
            </a:br>
            <a:r>
              <a:rPr lang="hr-HR" dirty="0" smtClean="0"/>
              <a:t>- smeće je sirovina ?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 descr="Pictures2 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2860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xmlns="" val="21446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Faze </a:t>
            </a:r>
            <a:r>
              <a:rPr lang="sl-SI" b="1" dirty="0" smtClean="0">
                <a:solidFill>
                  <a:schemeClr val="bg1"/>
                </a:solidFill>
              </a:rPr>
              <a:t>komunalnog otpada</a:t>
            </a:r>
            <a:endParaRPr lang="sl-SI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1628775"/>
          <a:ext cx="8802688" cy="453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268538" y="2565400"/>
            <a:ext cx="30368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/>
            <a:r>
              <a:rPr lang="sl-SI" b="1" dirty="0">
                <a:solidFill>
                  <a:schemeClr val="bg1"/>
                </a:solidFill>
                <a:cs typeface="Arial" charset="0"/>
              </a:rPr>
              <a:t>Recikliranje</a:t>
            </a:r>
          </a:p>
        </p:txBody>
      </p:sp>
    </p:spTree>
    <p:extLst>
      <p:ext uri="{BB962C8B-B14F-4D97-AF65-F5344CB8AC3E}">
        <p14:creationId xmlns:p14="http://schemas.microsoft.com/office/powerpoint/2010/main" xmlns="" val="7995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 sustava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CleanTrack sustav obuhvaća cjelokupni proces odvoza otpada, uključujući evidenciju radnog vremena, identifikaciju posuda, GPS praćenje, GSM prijenos podataka, integraciju s GIS sustavom, te sintezu i analizu prikupljenih podataka.</a:t>
            </a:r>
          </a:p>
          <a:p>
            <a:pPr lvl="0"/>
            <a:r>
              <a:rPr lang="hr-HR" b="1" dirty="0" smtClean="0"/>
              <a:t>RFID</a:t>
            </a:r>
            <a:r>
              <a:rPr lang="hr-HR" dirty="0" smtClean="0"/>
              <a:t> - Prijavak posade, evidencija radnog vremena i identifikacija posuda </a:t>
            </a:r>
          </a:p>
          <a:p>
            <a:pPr lvl="0"/>
            <a:r>
              <a:rPr lang="hr-HR" b="1" dirty="0" smtClean="0"/>
              <a:t>GPS</a:t>
            </a:r>
            <a:r>
              <a:rPr lang="hr-HR" dirty="0" smtClean="0"/>
              <a:t> - Pozicioniranje i kretanje vozila </a:t>
            </a:r>
          </a:p>
          <a:p>
            <a:pPr lvl="0"/>
            <a:r>
              <a:rPr lang="hr-HR" b="1" dirty="0" smtClean="0"/>
              <a:t>GSM</a:t>
            </a:r>
            <a:r>
              <a:rPr lang="hr-HR" dirty="0" smtClean="0"/>
              <a:t> - Siguran i zašticen prijenos podataka </a:t>
            </a:r>
          </a:p>
          <a:p>
            <a:pPr lvl="0"/>
            <a:r>
              <a:rPr lang="hr-HR" b="1" dirty="0" smtClean="0"/>
              <a:t>GIS, TIS</a:t>
            </a:r>
            <a:r>
              <a:rPr lang="hr-HR" dirty="0" smtClean="0"/>
              <a:t> - Geo informacijski i Tehnicki informacijski sustav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3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GIS baza podataka - optimizacija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Analizom dobivenih GPS podataka i izradom GIS baze korisnika omogucava se optimizacija ruta vozila, a samim tim i povecanje ucinkovitosti.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27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GPS praćenje – uvid u flotu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GPS tehnologijom prate se kretanje i rad vozila flote, izračunavaju pređeni kilometri, određuju mjesta i vremena zaustavljanja, te izračunava iskoristivost pojedinog vozila i flote. Analizom podataka omogućava se kontrola kvalitete poslovanja.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440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Sustav instaliran na kamion</a:t>
            </a:r>
            <a:endParaRPr lang="hr-HR" dirty="0"/>
          </a:p>
        </p:txBody>
      </p:sp>
      <p:pic>
        <p:nvPicPr>
          <p:cNvPr id="10" name="Picture 9" descr="Pictures2 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3124200" cy="4165600"/>
          </a:xfrm>
          <a:prstGeom prst="rect">
            <a:avLst/>
          </a:prstGeom>
        </p:spPr>
      </p:pic>
      <p:pic>
        <p:nvPicPr>
          <p:cNvPr id="12" name="Picture 11" descr="Pictures2 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68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371600"/>
          </a:xfrm>
        </p:spPr>
        <p:txBody>
          <a:bodyPr/>
          <a:lstStyle/>
          <a:p>
            <a:r>
              <a:rPr lang="sl-SI" b="1" dirty="0" smtClean="0">
                <a:solidFill>
                  <a:schemeClr val="bg1"/>
                </a:solidFill>
              </a:rPr>
              <a:t>Izgradnja sistema:</a:t>
            </a:r>
            <a:endParaRPr lang="sl-SI" b="1" dirty="0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539750" y="2133600"/>
            <a:ext cx="7488238" cy="4175125"/>
            <a:chOff x="1152" y="816"/>
            <a:chExt cx="3648" cy="2400"/>
          </a:xfrm>
        </p:grpSpPr>
        <p:sp>
          <p:nvSpPr>
            <p:cNvPr id="27652" name="Oval 4"/>
            <p:cNvSpPr>
              <a:spLocks noChangeAspect="1" noChangeArrowheads="1"/>
            </p:cNvSpPr>
            <p:nvPr/>
          </p:nvSpPr>
          <p:spPr bwMode="auto">
            <a:xfrm>
              <a:off x="2160" y="1008"/>
              <a:ext cx="1680" cy="17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27653" name="Rectangle 5"/>
            <p:cNvSpPr>
              <a:spLocks noChangeAspect="1" noChangeArrowheads="1"/>
            </p:cNvSpPr>
            <p:nvPr/>
          </p:nvSpPr>
          <p:spPr bwMode="auto">
            <a:xfrm>
              <a:off x="2352" y="2160"/>
              <a:ext cx="1296" cy="10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6746" t="10513" r="5957" b="7301"/>
            <a:stretch>
              <a:fillRect/>
            </a:stretch>
          </p:blipFill>
          <p:spPr bwMode="auto">
            <a:xfrm>
              <a:off x="2400" y="2256"/>
              <a:ext cx="1216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5" name="Picture 7" descr="müllfahrzeug1"/>
            <p:cNvPicPr>
              <a:picLocks noChangeAspect="1" noChangeArrowheads="1"/>
            </p:cNvPicPr>
            <p:nvPr/>
          </p:nvPicPr>
          <p:blipFill>
            <a:blip r:embed="rId3" cstate="print">
              <a:lum bright="48000" contrast="14000"/>
              <a:grayscl/>
            </a:blip>
            <a:srcRect l="11870"/>
            <a:stretch>
              <a:fillRect/>
            </a:stretch>
          </p:blipFill>
          <p:spPr bwMode="auto">
            <a:xfrm>
              <a:off x="2400" y="816"/>
              <a:ext cx="1166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8" descr="collegehau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2" y="1440"/>
              <a:ext cx="792" cy="449"/>
            </a:xfrm>
            <a:prstGeom prst="rect">
              <a:avLst/>
            </a:prstGeom>
            <a:noFill/>
          </p:spPr>
        </p:pic>
        <p:pic>
          <p:nvPicPr>
            <p:cNvPr id="27657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72" y="1681"/>
              <a:ext cx="325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0" descr="comput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96" y="1344"/>
              <a:ext cx="1104" cy="879"/>
            </a:xfrm>
            <a:prstGeom prst="rect">
              <a:avLst/>
            </a:prstGeom>
            <a:noFill/>
          </p:spPr>
        </p:pic>
      </p:grpSp>
      <p:pic>
        <p:nvPicPr>
          <p:cNvPr id="27659" name="Picture 11" descr="Fahrzeugschema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1700213"/>
            <a:ext cx="2736850" cy="1425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44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Problem otpada</a:t>
            </a:r>
            <a:endParaRPr lang="hr-H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91127"/>
            <a:ext cx="8048179" cy="375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875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Rast otpada</a:t>
            </a:r>
            <a:endParaRPr lang="hr-HR" dirty="0"/>
          </a:p>
        </p:txBody>
      </p:sp>
      <p:pic>
        <p:nvPicPr>
          <p:cNvPr id="5" name="Picture 4" descr="31naples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524000"/>
            <a:ext cx="5715000" cy="3143250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7543800" cy="1447800"/>
          </a:xfrm>
        </p:spPr>
        <p:txBody>
          <a:bodyPr>
            <a:normAutofit/>
          </a:bodyPr>
          <a:lstStyle/>
          <a:p>
            <a:r>
              <a:rPr lang="hr-HR" dirty="0" smtClean="0"/>
              <a:t>Količina smeća </a:t>
            </a:r>
            <a:r>
              <a:rPr lang="hr-HR" dirty="0"/>
              <a:t>od 2007 do </a:t>
            </a:r>
            <a:r>
              <a:rPr lang="hr-HR" dirty="0" smtClean="0"/>
              <a:t>2020 rast </a:t>
            </a:r>
            <a:r>
              <a:rPr lang="hr-HR" dirty="0"/>
              <a:t>će </a:t>
            </a:r>
            <a:r>
              <a:rPr lang="hr-HR" dirty="0" smtClean="0"/>
              <a:t>20% godišnje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652" y="533400"/>
            <a:ext cx="848813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974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78647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996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467600" cy="914400"/>
          </a:xfrm>
        </p:spPr>
        <p:txBody>
          <a:bodyPr/>
          <a:lstStyle/>
          <a:p>
            <a:r>
              <a:rPr lang="hr-HR" dirty="0" smtClean="0"/>
              <a:t>Cijena otpada</a:t>
            </a:r>
            <a:endParaRPr lang="hr-H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990600"/>
            <a:ext cx="7467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495300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DDDDDD"/>
                </a:solidFill>
              </a:defRPr>
            </a:lvl1pPr>
            <a:lvl2pPr marL="742950" indent="-28575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DDDDDD"/>
                </a:solidFill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DDDDDD"/>
                </a:solidFill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DDDDDD"/>
                </a:solidFill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DDDDDD"/>
                </a:solidFill>
              </a:defRPr>
            </a:lvl9pPr>
          </a:lstStyle>
          <a:p>
            <a:r>
              <a:rPr lang="hr-HR" dirty="0"/>
              <a:t>U HR cijena 1 tone na deponiji 50 EUR</a:t>
            </a:r>
          </a:p>
          <a:p>
            <a:r>
              <a:rPr lang="hr-HR" dirty="0"/>
              <a:t>U EU cijena 1 tone na deponiji 150 EUR</a:t>
            </a:r>
            <a:endParaRPr lang="en-US" dirty="0"/>
          </a:p>
          <a:p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naplatiti</a:t>
            </a:r>
            <a:r>
              <a:rPr lang="en-US" dirty="0"/>
              <a:t> </a:t>
            </a:r>
            <a:r>
              <a:rPr lang="en-US" dirty="0" err="1" smtClean="0"/>
              <a:t>razliku</a:t>
            </a:r>
            <a:r>
              <a:rPr lang="en-US" dirty="0" smtClean="0"/>
              <a:t> 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467600" cy="762000"/>
          </a:xfrm>
        </p:spPr>
        <p:txBody>
          <a:bodyPr/>
          <a:lstStyle/>
          <a:p>
            <a:r>
              <a:rPr lang="hr-HR" dirty="0" smtClean="0"/>
              <a:t>Cijena otpada</a:t>
            </a:r>
            <a:endParaRPr lang="hr-H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17179904"/>
              </p:ext>
            </p:extLst>
          </p:nvPr>
        </p:nvGraphicFramePr>
        <p:xfrm>
          <a:off x="152400" y="838200"/>
          <a:ext cx="8839200" cy="5588000"/>
        </p:xfrm>
        <a:graphic>
          <a:graphicData uri="http://schemas.openxmlformats.org/presentationml/2006/ole">
            <p:oleObj spid="_x0000_s1030" name="Document" r:id="rId3" imgW="8822520" imgH="5577120" progId="Word.Documen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251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28600"/>
            <a:ext cx="5486400" cy="1828800"/>
          </a:xfrm>
        </p:spPr>
        <p:txBody>
          <a:bodyPr/>
          <a:lstStyle/>
          <a:p>
            <a:r>
              <a:rPr lang="hr-HR" dirty="0" smtClean="0"/>
              <a:t>EU direktiva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19400"/>
            <a:ext cx="7543800" cy="3505200"/>
          </a:xfrm>
        </p:spPr>
        <p:txBody>
          <a:bodyPr>
            <a:normAutofit/>
          </a:bodyPr>
          <a:lstStyle/>
          <a:p>
            <a:r>
              <a:rPr lang="hr-HR" dirty="0" smtClean="0"/>
              <a:t>Stoga je donesena direktiva o odlaganju otpada (</a:t>
            </a:r>
            <a:r>
              <a:rPr lang="en-US" dirty="0" smtClean="0"/>
              <a:t>Landfill Directive</a:t>
            </a:r>
            <a:r>
              <a:rPr lang="hr-HR" dirty="0" smtClean="0"/>
              <a:t>: </a:t>
            </a:r>
            <a:r>
              <a:rPr lang="en-US" dirty="0" smtClean="0">
                <a:hlinkClick r:id="rId2"/>
              </a:rPr>
              <a:t>Council Directive 99/31/EC</a:t>
            </a:r>
            <a:r>
              <a:rPr lang="en-US" dirty="0" smtClean="0"/>
              <a:t> of 26 April 1999</a:t>
            </a:r>
            <a:r>
              <a:rPr lang="hr-HR" dirty="0" smtClean="0"/>
              <a:t> and Packaging Waste Directive 2004/12/EC), kako bi se smanjila količina komunalnog otpada koji se šalje u  odlagališta</a:t>
            </a:r>
            <a:r>
              <a:rPr lang="en-US" dirty="0" smtClean="0"/>
              <a:t>.</a:t>
            </a:r>
            <a:endParaRPr lang="hr-HR" dirty="0"/>
          </a:p>
        </p:txBody>
      </p:sp>
      <p:pic>
        <p:nvPicPr>
          <p:cNvPr id="4" name="Content Placeholder 3" descr="Pictures2 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467600" cy="1143000"/>
          </a:xfrm>
        </p:spPr>
        <p:txBody>
          <a:bodyPr>
            <a:noAutofit/>
          </a:bodyPr>
          <a:lstStyle/>
          <a:p>
            <a:r>
              <a:rPr lang="hr-HR" sz="5400" dirty="0" smtClean="0"/>
              <a:t>Ciljevi EU za otpad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743200"/>
            <a:ext cx="7543800" cy="3352800"/>
          </a:xfrm>
        </p:spPr>
        <p:txBody>
          <a:bodyPr/>
          <a:lstStyle/>
          <a:p>
            <a:r>
              <a:rPr lang="en-US" sz="4800" dirty="0" smtClean="0"/>
              <a:t>Na </a:t>
            </a:r>
            <a:r>
              <a:rPr lang="en-US" sz="4800" dirty="0" err="1" smtClean="0"/>
              <a:t>deponiju</a:t>
            </a:r>
            <a:r>
              <a:rPr lang="en-US" sz="4800" dirty="0" smtClean="0"/>
              <a:t> </a:t>
            </a:r>
            <a:r>
              <a:rPr lang="en-US" sz="4800" dirty="0" err="1" smtClean="0"/>
              <a:t>treba</a:t>
            </a:r>
            <a:r>
              <a:rPr lang="en-US" sz="4800" dirty="0" smtClean="0"/>
              <a:t> </a:t>
            </a:r>
            <a:r>
              <a:rPr lang="en-US" sz="4800" dirty="0" err="1" smtClean="0"/>
              <a:t>završiti</a:t>
            </a:r>
            <a:r>
              <a:rPr lang="en-US" sz="4800" dirty="0" smtClean="0"/>
              <a:t>:</a:t>
            </a:r>
          </a:p>
          <a:p>
            <a:r>
              <a:rPr lang="en-US" sz="4800" dirty="0" smtClean="0"/>
              <a:t>2010</a:t>
            </a:r>
            <a:r>
              <a:rPr lang="hr-HR" sz="4800" dirty="0" smtClean="0"/>
              <a:t>. </a:t>
            </a:r>
            <a:r>
              <a:rPr lang="en-US" sz="4800" dirty="0" smtClean="0"/>
              <a:t>– 75%</a:t>
            </a:r>
          </a:p>
          <a:p>
            <a:r>
              <a:rPr lang="en-US" sz="4800" dirty="0" smtClean="0"/>
              <a:t>2013</a:t>
            </a:r>
            <a:r>
              <a:rPr lang="hr-HR" sz="4800" dirty="0" smtClean="0"/>
              <a:t>. </a:t>
            </a:r>
            <a:r>
              <a:rPr lang="en-US" sz="4800" dirty="0" smtClean="0"/>
              <a:t>–</a:t>
            </a:r>
            <a:r>
              <a:rPr lang="hr-HR" sz="4800" dirty="0" smtClean="0"/>
              <a:t> </a:t>
            </a:r>
            <a:r>
              <a:rPr lang="en-US" sz="4800" dirty="0" smtClean="0"/>
              <a:t>50%</a:t>
            </a:r>
          </a:p>
          <a:p>
            <a:r>
              <a:rPr lang="en-US" sz="4800" dirty="0" smtClean="0"/>
              <a:t>2020</a:t>
            </a:r>
            <a:r>
              <a:rPr lang="hr-HR" sz="4800" dirty="0" smtClean="0"/>
              <a:t>. </a:t>
            </a:r>
            <a:r>
              <a:rPr lang="en-US" sz="4800" dirty="0" smtClean="0"/>
              <a:t>–</a:t>
            </a:r>
            <a:r>
              <a:rPr lang="hr-HR" sz="4800" dirty="0" smtClean="0"/>
              <a:t> </a:t>
            </a:r>
            <a:r>
              <a:rPr lang="en-US" sz="4800" dirty="0" smtClean="0"/>
              <a:t>35% </a:t>
            </a:r>
            <a:r>
              <a:rPr lang="en-US" sz="4800" dirty="0" err="1" smtClean="0"/>
              <a:t>otpada</a:t>
            </a:r>
            <a:endParaRPr lang="hr-H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berry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Blueberry</Template>
  <TotalTime>1039</TotalTime>
  <Words>614</Words>
  <Application>Microsoft Office PowerPoint</Application>
  <PresentationFormat>On-screen Show (4:3)</PresentationFormat>
  <Paragraphs>98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Blueberry</vt:lpstr>
      <vt:lpstr>\\localhost\Users\denisterzic\Documents\DATA\ACCESS\CleanTrack\SVN\Reklamni materijali\Macintosh HD:Users:denisterzic:Documents:Microsoft User Data:Saved Attachments:cjene zbrinjavanja otpada[1].doc!OLE_LINK1</vt:lpstr>
      <vt:lpstr>Clean Track smećomjer</vt:lpstr>
      <vt:lpstr>Potrošač plaća za potrošnju:</vt:lpstr>
      <vt:lpstr>Rast otpada</vt:lpstr>
      <vt:lpstr>Slide 4</vt:lpstr>
      <vt:lpstr>Slide 5</vt:lpstr>
      <vt:lpstr>Cijena otpada</vt:lpstr>
      <vt:lpstr>Cijena otpada</vt:lpstr>
      <vt:lpstr>EU direktiva</vt:lpstr>
      <vt:lpstr>Ciljevi EU za otpad</vt:lpstr>
      <vt:lpstr>POSLJEDICE te odluke:</vt:lpstr>
      <vt:lpstr>Clean Track</vt:lpstr>
      <vt:lpstr>Zakonska regulativa: </vt:lpstr>
      <vt:lpstr>Zakon o zaštiti potrošača  Glava IV - Javne usluge koje se pružaju potrošačima,  Članak 24.  </vt:lpstr>
      <vt:lpstr>Zakon o otpadu Glava II - Gospodarenje otpadom,  Članak 6., Članak 17. </vt:lpstr>
      <vt:lpstr>Zakon o zaštiti na radu </vt:lpstr>
      <vt:lpstr> Uspostavljanje relacije: posuda (broj čipa) – korisnik - baza podataka</vt:lpstr>
      <vt:lpstr>Financiranje uvođenja</vt:lpstr>
      <vt:lpstr>Što napraviti ?</vt:lpstr>
      <vt:lpstr>Mi  se trudimo promjeniti svijet:  PROMJENAMA SAČUVAJMO OVAJ SVIJET</vt:lpstr>
      <vt:lpstr>Problem rasta otpada na deponiji - sanacija deponija ? Ili ? - smeće je sirovina ? </vt:lpstr>
      <vt:lpstr>Faze komunalnog otpada</vt:lpstr>
      <vt:lpstr>Opis sustava</vt:lpstr>
      <vt:lpstr>GIS baza podataka - optimizacija</vt:lpstr>
      <vt:lpstr>GPS praćenje – uvid u flotu</vt:lpstr>
      <vt:lpstr>Sustav instaliran na kamion</vt:lpstr>
      <vt:lpstr>Izgradnja sistema:</vt:lpstr>
      <vt:lpstr>Problem otpada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Katarina</dc:creator>
  <cp:lastModifiedBy>Katarina</cp:lastModifiedBy>
  <cp:revision>54</cp:revision>
  <dcterms:created xsi:type="dcterms:W3CDTF">2006-08-16T00:00:00Z</dcterms:created>
  <dcterms:modified xsi:type="dcterms:W3CDTF">2012-03-14T09:23:57Z</dcterms:modified>
</cp:coreProperties>
</file>